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  <p:sldId id="259" r:id="rId4"/>
    <p:sldId id="270" r:id="rId5"/>
    <p:sldId id="271" r:id="rId6"/>
    <p:sldId id="272" r:id="rId7"/>
    <p:sldId id="265" r:id="rId8"/>
    <p:sldId id="257" r:id="rId9"/>
    <p:sldId id="260" r:id="rId10"/>
    <p:sldId id="273" r:id="rId11"/>
    <p:sldId id="274" r:id="rId12"/>
    <p:sldId id="275" r:id="rId13"/>
    <p:sldId id="268" r:id="rId14"/>
    <p:sldId id="264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B526-F964-4966-8F96-3347E87D4676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C01A1-1087-42F6-B871-522F40A25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3464-53A4-457D-AD2B-28E1F88AF9C7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938C-43C9-4FC3-B258-5FCA3C35D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EBBD-C70E-461E-9A11-98287EA565EE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1CE3B-70B1-4E15-A8BA-CB5A40593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50452-0D63-4F39-A3D5-E3347148A5F1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1F6D-AB00-42BD-A5D8-538E6E9B7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C181E-E710-4ED8-99E0-E4485E702A05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F7980-B4D3-44F3-9E0C-8166FBDA8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617A-88C0-4DE9-A538-4885A30895C0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A5FA1-A6F6-4DF6-B7EC-A1F26FC88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A45AD-EAB5-4379-AB46-B9248CF01B73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059A0-321B-4375-ABA5-56417AE64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84C1B-F2FE-4D87-8B0C-E062A0BCD0B4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23873-95B5-475C-96C9-E7ADDF9B7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C233E-E973-4A0E-8980-43E13ECC7F4F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C4ACB-4317-4CEB-97CD-B5605E592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96A1B-61B5-4077-96D0-4713B6FA8645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8B819-6549-4499-9110-0B00A33B5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082E9-3143-449D-A629-FD8F2D0CD6CF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CACCE-7E76-4BF9-893E-DB377B2E4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2335EE-16C8-4F90-8754-293810FBBA68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167408-8203-4B99-A1D2-7FDBE22D8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Работа с прикреплёнными территориями в 2015 , 2016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566726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/>
              <a:t>Зам главного врача по мед части Д.А. Иванов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по другим профилям в 2015 – 2016 годах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607454" cy="5373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0599"/>
                <a:gridCol w="2707703"/>
                <a:gridCol w="2869152"/>
              </a:tblGrid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абзелиловский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абзелиловский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инфекция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гастоэнтерология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пульмонология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эндокринология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32695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детская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отолорингология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офтальмология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педиатрия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42056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 по районам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по другим профилям в 2015 – 2016 годах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536018" cy="5373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0112"/>
                <a:gridCol w="2792953"/>
                <a:gridCol w="2792953"/>
              </a:tblGrid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бурзянский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бурзянский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инфекция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гастоэнтерология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пульмонология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эндокринология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детская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отолорингология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офтальмология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педиатрия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413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 по районам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по другим профилям в 2015 – 2016 годах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607455" cy="5230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4801"/>
                <a:gridCol w="2816327"/>
                <a:gridCol w="2816327"/>
              </a:tblGrid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учалинский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учалинский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инфекция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гастоэнтерология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пульмонология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эндокринология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детская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отолорингология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офтальмология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педиатрия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4023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 по районам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Стоимость пролеченных больных по отчёту ФОМС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1268413"/>
          <a:ext cx="9144000" cy="4701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732"/>
                <a:gridCol w="1491747"/>
                <a:gridCol w="1859959"/>
                <a:gridCol w="1704963"/>
                <a:gridCol w="1638599"/>
              </a:tblGrid>
              <a:tr h="578666">
                <a:tc>
                  <a:txBody>
                    <a:bodyPr/>
                    <a:lstStyle/>
                    <a:p>
                      <a:pPr algn="ctr" fontAlgn="b"/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Пролечено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</a:t>
                      </a:r>
                      <a:r>
                        <a:rPr lang="ru-RU" sz="20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койко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- дней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Оплачено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Стоимость случая</a:t>
                      </a:r>
                    </a:p>
                  </a:txBody>
                  <a:tcPr marL="9525" marR="9525" marT="9525" marB="0" anchor="ctr"/>
                </a:tc>
              </a:tr>
              <a:tr h="6317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3.Белорецкий  округ  (всего)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26 853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48 984 283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15 981,82</a:t>
                      </a:r>
                    </a:p>
                  </a:txBody>
                  <a:tcPr marL="9525" marR="9525" marT="9525" marB="0" anchor="ctr"/>
                </a:tc>
              </a:tr>
              <a:tr h="6317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Белорецкая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ЦРКБ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1 553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23 656 788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15 232,96</a:t>
                      </a:r>
                    </a:p>
                  </a:txBody>
                  <a:tcPr marL="9525" marR="9525" marT="9525" marB="0" anchor="ctr"/>
                </a:tc>
              </a:tr>
              <a:tr h="6317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Аскаровская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ЦРБ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3 506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5 945 878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16 470,58</a:t>
                      </a:r>
                    </a:p>
                  </a:txBody>
                  <a:tcPr marL="9525" marR="9525" marT="9525" marB="0" anchor="ctr"/>
                </a:tc>
              </a:tr>
              <a:tr h="6317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Бурзянская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ЦРБ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1 365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2 040 187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13 692,53</a:t>
                      </a:r>
                    </a:p>
                  </a:txBody>
                  <a:tcPr marL="9525" marR="9525" marT="9525" marB="0" anchor="ctr"/>
                </a:tc>
              </a:tr>
              <a:tr h="8635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ФГУЗ "Медико-санитарная часть №142 ФМБА"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1 798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5 691 749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25 989,72</a:t>
                      </a:r>
                    </a:p>
                  </a:txBody>
                  <a:tcPr marL="9525" marR="9525" marT="9525" marB="0" anchor="ctr"/>
                </a:tc>
              </a:tr>
              <a:tr h="6317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Учалинская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ЦГБ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11 649 681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sng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14 878,26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Приказ № 2109 – Д от 11.07.2016г. </a:t>
            </a:r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46600" y="333375"/>
            <a:ext cx="4478338" cy="6403975"/>
          </a:xfrm>
        </p:spPr>
      </p:pic>
      <p:sp>
        <p:nvSpPr>
          <p:cNvPr id="11268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 smtClean="0"/>
              <a:t>«О совершенствовании оказания медицинской помощи взрослому населению по профилю «онкология» в медицинских организациях РБ»</a:t>
            </a:r>
          </a:p>
          <a:p>
            <a:r>
              <a:rPr lang="ru-RU" sz="2000" dirty="0" smtClean="0"/>
              <a:t>Направлено и пролечено 35 больных , в том числе:</a:t>
            </a:r>
          </a:p>
          <a:p>
            <a:r>
              <a:rPr lang="ru-RU" sz="2000" dirty="0" smtClean="0"/>
              <a:t>Учалы –  89 пациентов,</a:t>
            </a:r>
          </a:p>
          <a:p>
            <a:r>
              <a:rPr lang="ru-RU" sz="2000" dirty="0" err="1" smtClean="0"/>
              <a:t>Абзелиловский</a:t>
            </a:r>
            <a:r>
              <a:rPr lang="ru-RU" sz="2000" dirty="0" smtClean="0"/>
              <a:t> район – 45 больных,</a:t>
            </a:r>
          </a:p>
          <a:p>
            <a:r>
              <a:rPr lang="ru-RU" sz="2000" dirty="0" err="1" smtClean="0"/>
              <a:t>Бурзян</a:t>
            </a:r>
            <a:r>
              <a:rPr lang="ru-RU" sz="2000" dirty="0" smtClean="0"/>
              <a:t> – 43 больных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Работа с прикреплёнными территориями в 2015 , 2016 гг.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566726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/>
              <a:t>Зам главного врача по мед части Д.А. Иванов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в ММЦ г. Белорецк в 2015 году (547 пациентов)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640764" cy="5303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53"/>
                <a:gridCol w="1933187"/>
                <a:gridCol w="1523118"/>
                <a:gridCol w="1728153"/>
                <a:gridCol w="1728153"/>
              </a:tblGrid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абзелиловский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бурзянский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учалинский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межгорье</a:t>
                      </a: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Травматология (умершие)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 (1)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Ортопедия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Нейрохирург. (умершие)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 (1)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3(1)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Кардиология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ПСО(ОНМК)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</a:tr>
              <a:tr h="55205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Онкология (умершие)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 (0)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</a:tr>
              <a:tr h="619117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</a:tr>
              <a:tr h="619117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Умерших от БСК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в ММЦ г. Белорецк в 2016 году (598 пациентов)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640764" cy="5169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53"/>
                <a:gridCol w="1933187"/>
                <a:gridCol w="1523118"/>
                <a:gridCol w="1728153"/>
                <a:gridCol w="1728153"/>
              </a:tblGrid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абзелиловский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бурзянский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учалинский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межгорье</a:t>
                      </a:r>
                    </a:p>
                  </a:txBody>
                  <a:tcPr marL="9525" marR="9525" marT="9524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Травматология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Ортопедия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Нейрохирург.  </a:t>
                      </a:r>
                      <a:r>
                        <a:rPr lang="ru-RU" sz="2000" b="1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(умершие)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17(1)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6(1)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Кардиология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ПСО(ОНМК)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200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нкология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</a:tr>
              <a:tr h="61906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</a:tr>
              <a:tr h="61906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Умерших от БСК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в ММЦ г. Белорецк в 2015 и 2016 годах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42910" y="1357298"/>
          <a:ext cx="8001056" cy="5143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757"/>
                <a:gridCol w="2811706"/>
                <a:gridCol w="2350593"/>
              </a:tblGrid>
              <a:tr h="615991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абзелиловский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абзелиловский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Травматология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Ортопедия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Нейрохирург.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Кардиология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ПСО(ОНМК)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926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нкология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</a:tr>
              <a:tr h="61599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9525" marR="9525" marT="9525" marB="0" anchor="b"/>
                </a:tc>
              </a:tr>
              <a:tr h="61599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Умерших от БСК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в ММЦ г. Белорецк в 2015 и 2016 годах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1428736"/>
          <a:ext cx="8248677" cy="5159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2776"/>
                <a:gridCol w="2523125"/>
                <a:gridCol w="2862776"/>
              </a:tblGrid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бурзянский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бурзянский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Травматология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Ортопедия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Нейрохирург.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Кардиология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ПСО(ОНМК)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нкология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</a:tr>
              <a:tr h="62601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9525" marR="9525" marT="9525" marB="0" anchor="b"/>
                </a:tc>
              </a:tr>
              <a:tr h="62601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Умерших от БСК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360362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в ММЦ г. Белорецк в 2015 и 2016 годах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1428736"/>
          <a:ext cx="7962927" cy="5159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4309"/>
                <a:gridCol w="2654309"/>
                <a:gridCol w="2654309"/>
              </a:tblGrid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учалинский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учалинский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4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Травматология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Ортопедия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Нейрохирург.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Кардиология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ПСО(ОНМК)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819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нкология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</a:tr>
              <a:tr h="62601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9525" marR="9525" marT="9525" marB="0" anchor="b"/>
                </a:tc>
              </a:tr>
              <a:tr h="62601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Умерших от БСК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smtClean="0"/>
              <a:t>Перечень видов мед помощи, не относящихся к работе ММЦ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3850" y="1268411"/>
          <a:ext cx="8820150" cy="537529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543138"/>
                <a:gridCol w="5277012"/>
              </a:tblGrid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Гастроэнтерология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Хирургия (</a:t>
                      </a:r>
                      <a:r>
                        <a:rPr lang="ru-RU" sz="2000" u="none" strike="noStrike" dirty="0" err="1">
                          <a:effectLst/>
                        </a:rPr>
                        <a:t>комбустиология</a:t>
                      </a:r>
                      <a:r>
                        <a:rPr lang="ru-RU" sz="2000" u="none" strike="noStrike" dirty="0">
                          <a:effectLst/>
                        </a:rPr>
                        <a:t>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>
                          <a:effectLst/>
                        </a:rPr>
                        <a:t>Пульмонология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>
                          <a:effectLst/>
                        </a:rPr>
                        <a:t>Челюстно-лицевая хирургия, стоматология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>
                          <a:effectLst/>
                        </a:rPr>
                        <a:t>Эндокринология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>
                          <a:effectLst/>
                        </a:rPr>
                        <a:t>Торакальная хирургия 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>
                          <a:effectLst/>
                        </a:rPr>
                        <a:t>Нефрология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 err="1">
                          <a:effectLst/>
                        </a:rPr>
                        <a:t>Колопроктология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052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Гематология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strike="noStrike" dirty="0" smtClean="0">
                          <a:effectLst/>
                        </a:rPr>
                        <a:t>Урология (детская урология-андрология)</a:t>
                      </a:r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 smtClean="0">
                          <a:effectLst/>
                        </a:rPr>
                        <a:t>Аллергология и иммунология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Оториноларингология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Педиатрия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Офтальмология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0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Терапия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 err="1">
                          <a:effectLst/>
                        </a:rPr>
                        <a:t>Дерматовенерология</a:t>
                      </a:r>
                      <a:r>
                        <a:rPr lang="ru-RU" sz="2000" u="none" strike="noStrike" dirty="0">
                          <a:effectLst/>
                        </a:rPr>
                        <a:t> (дерматологические койки)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Гериатрия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Инфекционные болезни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579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u="none" strike="noStrike" dirty="0">
                          <a:effectLst/>
                        </a:rPr>
                        <a:t>Хирургия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strike="noStrike" dirty="0" smtClean="0">
                          <a:effectLst/>
                        </a:rPr>
                        <a:t>Ревматология</a:t>
                      </a:r>
                    </a:p>
                    <a:p>
                      <a:pPr algn="l" fontAlgn="ctr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по другим профилям в 2015г. (519 пациентов)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341438"/>
          <a:ext cx="8713789" cy="525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823"/>
                <a:gridCol w="1644692"/>
                <a:gridCol w="1742758"/>
                <a:gridCol w="1742758"/>
                <a:gridCol w="1742758"/>
              </a:tblGrid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абзелиловский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бурзянский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учалинский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межгорье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инфекция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гастоэнтерология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пульмонология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эндокринология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детская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хирургия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отолорингология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офтальмология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педиатрия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урология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6" marR="9526" marT="9524" marB="0" anchor="b"/>
                </a:tc>
              </a:tr>
              <a:tr h="40432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 по районам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9526" marR="9526" marT="9524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200" b="1" dirty="0" smtClean="0"/>
              <a:t>Количество пролеченных больных по другим профилям в 2016г. (503 пациента)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388" y="1268413"/>
          <a:ext cx="8723313" cy="5400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584176"/>
                <a:gridCol w="1728192"/>
                <a:gridCol w="1584176"/>
                <a:gridCol w="1522513"/>
              </a:tblGrid>
              <a:tr h="4154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абзелиловский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бурзянский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учалинский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межгорье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инфекция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гастоэнтерология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пульмонология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эндокринология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хирургия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детская хирургия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хирургия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отолорингология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офтальмология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педиатрия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урология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41543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 по районам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837</Words>
  <Application>Microsoft Office PowerPoint</Application>
  <PresentationFormat>Экран (4:3)</PresentationFormat>
  <Paragraphs>494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Работа с прикреплёнными территориями в 2015 , 2016 гг.</vt:lpstr>
      <vt:lpstr>Количество пролеченных больных в ММЦ г. Белорецк в 2015 году (547 пациентов)</vt:lpstr>
      <vt:lpstr>Количество пролеченных больных в ММЦ г. Белорецк в 2016 году (598 пациентов)</vt:lpstr>
      <vt:lpstr>Количество пролеченных больных в ММЦ г. Белорецк в 2015 и 2016 годах</vt:lpstr>
      <vt:lpstr>Количество пролеченных больных в ММЦ г. Белорецк в 2015 и 2016 годах</vt:lpstr>
      <vt:lpstr>Количество пролеченных больных в ММЦ г. Белорецк в 2015 и 2016 годах</vt:lpstr>
      <vt:lpstr>Перечень видов мед помощи, не относящихся к работе ММЦ</vt:lpstr>
      <vt:lpstr>Количество пролеченных больных по другим профилям в 2015г. (519 пациентов)</vt:lpstr>
      <vt:lpstr>Количество пролеченных больных по другим профилям в 2016г. (503 пациента)</vt:lpstr>
      <vt:lpstr>Количество пролеченных больных по другим профилям в 2015 – 2016 годах</vt:lpstr>
      <vt:lpstr>Количество пролеченных больных по другим профилям в 2015 – 2016 годах</vt:lpstr>
      <vt:lpstr>Количество пролеченных больных по другим профилям в 2015 – 2016 годах</vt:lpstr>
      <vt:lpstr>Стоимость пролеченных больных по отчёту ФОМС </vt:lpstr>
      <vt:lpstr>Приказ № 2109 – Д от 11.07.2016г. </vt:lpstr>
      <vt:lpstr>Работа с прикреплёнными территориями в 2015 , 2016 гг.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user</cp:lastModifiedBy>
  <cp:revision>22</cp:revision>
  <dcterms:created xsi:type="dcterms:W3CDTF">2016-10-14T04:41:07Z</dcterms:created>
  <dcterms:modified xsi:type="dcterms:W3CDTF">2017-02-28T03:59:44Z</dcterms:modified>
</cp:coreProperties>
</file>