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28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86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5" r:id="rId17"/>
    <p:sldId id="274" r:id="rId18"/>
    <p:sldId id="276" r:id="rId19"/>
    <p:sldId id="277" r:id="rId20"/>
    <p:sldId id="278" r:id="rId21"/>
    <p:sldId id="283" r:id="rId22"/>
    <p:sldId id="282" r:id="rId23"/>
    <p:sldId id="279" r:id="rId24"/>
    <p:sldId id="280" r:id="rId25"/>
    <p:sldId id="281" r:id="rId26"/>
    <p:sldId id="285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8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4084D-F089-46CB-8F73-F18E9212D895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2141B-1D3E-4F14-8BC5-FFDF64AFD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91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2141B-1D3E-4F14-8BC5-FFDF64AFDDB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956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5573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3913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672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0730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868293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2018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88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686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91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0442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150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5718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200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7566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518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675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5E7C3-DEBC-4B42-9957-FCF7136DF34A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5BB460-0B97-4DD9-B552-C50E3649A6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88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48000" y="1348944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 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 отделения  неврологии  для  больных  с  ОНМК  за    2016 год.</a:t>
            </a:r>
            <a:endParaRPr lang="ru-RU" sz="4000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ctr">
              <a:spcAft>
                <a:spcPts val="0"/>
              </a:spcAft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11462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09005"/>
            <a:ext cx="5956663" cy="63299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Медицинская помощь </a:t>
            </a: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больным с оказывается </a:t>
            </a: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основе стандартов медицинской помощи.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endParaRPr lang="ru-RU" sz="1600" dirty="0" smtClean="0">
              <a:solidFill>
                <a:srgbClr val="505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Больные с признаками ОНМК при поступлении в приемный покой осматриваются дежурным врачом, который: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оценивает состояние жизненно важных функций организма больного, общее состояние больного, неврологический статус;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здесь же выполняется   ЭКГ, забор крови для определения количества тромбоцитов, содержания глюкозы в периферической крови,  МНО,  АЧТВ  в течение 20 минут.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Всем больным с признаками ОНМК   проводится  компьютерная  томография  головного мозга для уточнения диагноза.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При подтверждении диагноза ОНМК больные со всеми типами ОНМК в остром периоде заболевания, в том числе с транзиторными ишемическими атаками, направляются в отделение реанимации     (время с момента поступления больного в медицинскую организацию до перевода в профильное отделение составляет не более 60 минут).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505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Больным, у которых по заключению КТ-исследования установлены признаки геморрагического инсульта, проводится консультация нейрохирурга в срок не позднее 60 минут с момента получения результатов КТ-исследования, по итогам которой консилиумом врачей принимается решение о тактике лечения.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345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53772"/>
            <a:ext cx="6096000" cy="639149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Длительность пребывания больного с ОНМК в  отделении  реанимации  определяется тяжестью состояния больного, но не может быть менее 24 часов, необходимых для определения патогенетического варианта ОНМК, тактики ведения и проведения мероприятий, направленных на предотвращение повторного развития ОНМК.</a:t>
            </a: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endParaRPr lang="ru-RU" sz="9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Всем  больным  в отделении  АРИТ проводится  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дуплексное сканирование экстракраниальных отделов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брахиоцефальных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сосудов;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21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неврологического статуса (не реже чем 1 раз в 4 часа;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соматического статуса, включающий контроль за функцией сердечно-сосудистой, дыхательной системы и системы гомеостаза (не реже чем 1 раз в 4 часа, при необходимости чаще);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мониторинг лабораторных показателей;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мероприятия по предупреждению соматических осложнений и повторного развития ОНМК;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нутритивного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статуса;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ранняя медицинская реабилитация.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эхокардиография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трансторакальная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системная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тромболитическая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терапия;</a:t>
            </a:r>
            <a:endParaRPr lang="ru-RU" sz="1600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консультация  кардиолога,  окулиста  и  других специалистов  по  показаниям</a:t>
            </a:r>
            <a:endParaRPr lang="ru-RU" sz="1600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27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2868" y="258673"/>
            <a:ext cx="6096000" cy="62273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marL="190500" marR="190500">
              <a:lnSpc>
                <a:spcPts val="156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Комплекс мероприятий, направленных на восстановление нарушенных вследствие ОНМК функций нервной системы, проводится бригадой специалистов нашего отделения, включающей врача-физиотерапевта, логопеда, инструктора по лечебной физкультуре, медицинского психолога, и при наличии медицинских показаний, иных специалистов с первого дня оказания медицинской помощи в отделении.</a:t>
            </a:r>
          </a:p>
          <a:p>
            <a:pPr marL="190500" marR="190500">
              <a:lnSpc>
                <a:spcPts val="1560"/>
              </a:lnSpc>
              <a:spcAft>
                <a:spcPts val="0"/>
              </a:spcAft>
            </a:pPr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После окончания срока лечения  в стационарных условиях дальнейшие тактика ведения и медицинская реабилитация больного с ОНМК определяются  врачебной комиссией.</a:t>
            </a: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 Больные с ОНМК при наличии медицинских показаний направляются для проведения реабилитационных мероприятий в специализированные медицинские и санаторно-курортные организации.</a:t>
            </a:r>
          </a:p>
          <a:p>
            <a:pPr marL="190500" marR="190500">
              <a:lnSpc>
                <a:spcPts val="1560"/>
              </a:lnSpc>
              <a:spcAft>
                <a:spcPts val="75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определении медицинской организации для дальнейшего оказания медицинской помощи в амбулаторных условиях и медицинской реабилитации больного, перенесшего ОНМК,  проводится оценка  уровня его мобильности по шкале мобильности 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Ренкин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2860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Работающие больные,  имеющие  по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Ренкин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 более 2 баллов  направляются в  санаторий  «Зеленая роща».</a:t>
            </a:r>
          </a:p>
          <a:p>
            <a:pPr marL="22860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22860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работающие больные, пенсионеры и другие категории больных,  имеющие  по 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Ренкин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до 4 баллов!  направляются  в  реабилитационный центр  при госпитале ветеранов 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г.Уфы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228600" algn="just">
              <a:spcAft>
                <a:spcPts val="0"/>
              </a:spcAft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82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фото\IMG-20170227-WA0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3745" y="0"/>
            <a:ext cx="5122350" cy="6829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фото\IMG-20170227-WA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6191" y="0"/>
            <a:ext cx="554839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фото\IMG-20170227-WA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33612" y="0"/>
            <a:ext cx="4773479" cy="6943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фото\IMG-20170227-WA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8211" y="1"/>
            <a:ext cx="555630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фото\IMG-20170227-WA0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4225" y="0"/>
            <a:ext cx="5773280" cy="6829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фото\IMG-20170227-WA0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6320" y="-25401"/>
            <a:ext cx="5556304" cy="680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фото\IMG-20170227-WA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6" y="0"/>
            <a:ext cx="5835272" cy="6891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2869" y="661851"/>
            <a:ext cx="6331131" cy="452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2016 году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на  базе  ГБУЗ  РБ  «Белорецкая  ЦРКБ</a:t>
            </a:r>
            <a:r>
              <a:rPr lang="ru-RU" sz="2800" b="1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 функционировало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отделение  неврологии  на  54 койки.</a:t>
            </a:r>
          </a:p>
          <a:p>
            <a:pPr algn="ctr">
              <a:spcAft>
                <a:spcPts val="0"/>
              </a:spcAft>
            </a:pPr>
            <a:r>
              <a:rPr lang="ru-RU" sz="2800" b="1" spc="-25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 профилям: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spc="-25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ОНМК – 30  коек (из  них  3  койки  в отд. АРИТ)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spc="-25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Неврология – 15 коек.</a:t>
            </a:r>
          </a:p>
          <a:p>
            <a:pPr algn="ctr">
              <a:spcAft>
                <a:spcPts val="0"/>
              </a:spcAft>
            </a:pPr>
            <a:r>
              <a:rPr lang="ru-RU" sz="2800" b="1" spc="-25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Реабилитация – 5 коек.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spc="-25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Паллиативные – 4 койки.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ts val="1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209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фото\IMG-20170227-WA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5" y="67588"/>
            <a:ext cx="5416819" cy="6790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фото\IMG-20170227-WA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883" y="28198"/>
            <a:ext cx="6486202" cy="6829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фото\IMG-20170227-WA0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6" y="-60056"/>
            <a:ext cx="5870228" cy="6918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фото\IMG-20170227-WA0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3880" y="0"/>
            <a:ext cx="6191734" cy="6860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фото\IMG-20170227-WA0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5" y="1"/>
            <a:ext cx="6362216" cy="6933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Admin\Рабочий стол\фото\IMG-20170227-WA0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8348" y="0"/>
            <a:ext cx="6269225" cy="6891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2936" y="879566"/>
            <a:ext cx="7323909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algn="ctr"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Уважаемые  коллеги,   призываю  вас  к  тесному  взаимодействию по направлению больных с признаками ОНМК согласно маршрутизации данной категории больных.</a:t>
            </a:r>
          </a:p>
          <a:p>
            <a:pPr marL="228600" algn="ctr"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126" y="2520800"/>
            <a:ext cx="5164183" cy="38731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645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11346474"/>
              </p:ext>
            </p:extLst>
          </p:nvPr>
        </p:nvGraphicFramePr>
        <p:xfrm>
          <a:off x="1418462" y="77936"/>
          <a:ext cx="9011896" cy="6780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3416"/>
                <a:gridCol w="2249707"/>
                <a:gridCol w="2248773"/>
              </a:tblGrid>
              <a:tr h="448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ОНМК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2016 г.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2015г.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949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Число госпитализированных больных с ОНМК - всего, человек    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476</a:t>
                      </a:r>
                      <a:endParaRPr lang="ru-RU" sz="2000" baseline="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Меньше на 128</a:t>
                      </a:r>
                      <a:r>
                        <a:rPr lang="ru-RU" sz="2000" baseline="0" dirty="0" smtClean="0">
                          <a:effectLst/>
                        </a:rPr>
                        <a:t>(-21%)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604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4287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ТИА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116 (-23%)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151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6331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Число   больных с ИИ - всего, человек 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249 (-29,6%)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354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38471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52,3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58,6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769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 том числе в сроки до 3  часов от момента развития   симптомов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38471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22,5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45,5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6331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Число   больных с ГИ - всего, человек  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75  (-24,2%)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99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38471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15,7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16,4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384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из них:                   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769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субарахноидальное   кровоизлияние, человек      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9 (-57%)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3847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внутримозговая гематома,  человек  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66 (-8,3%)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183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74893290"/>
              </p:ext>
            </p:extLst>
          </p:nvPr>
        </p:nvGraphicFramePr>
        <p:xfrm>
          <a:off x="2447109" y="1097282"/>
          <a:ext cx="7759336" cy="35032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5701"/>
                <a:gridCol w="1435133"/>
                <a:gridCol w="1628502"/>
              </a:tblGrid>
              <a:tr h="1167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ОНМК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67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Число больных с ИИ, которым проведён системный </a:t>
                      </a:r>
                      <a:r>
                        <a:rPr lang="ru-RU" sz="1800" dirty="0" err="1">
                          <a:effectLst/>
                        </a:rPr>
                        <a:t>тромболизис</a:t>
                      </a:r>
                      <a:r>
                        <a:rPr lang="ru-RU" sz="1800" dirty="0">
                          <a:effectLst/>
                        </a:rPr>
                        <a:t> - всего, человек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67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 от общего количества поступивших больных ИИ      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4,02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1,4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7454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48843092"/>
              </p:ext>
            </p:extLst>
          </p:nvPr>
        </p:nvGraphicFramePr>
        <p:xfrm>
          <a:off x="1686757" y="1100832"/>
          <a:ext cx="8469297" cy="3968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37747"/>
                <a:gridCol w="1962764"/>
                <a:gridCol w="2568786"/>
              </a:tblGrid>
              <a:tr h="10951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ОНМК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18019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Число больных с ОНМК,  независимых в повседневной  жизни к концу стационарного лечения (оценка по шкале </a:t>
                      </a:r>
                      <a:r>
                        <a:rPr lang="ru-RU" sz="1800" dirty="0" err="1">
                          <a:effectLst/>
                        </a:rPr>
                        <a:t>Рэнкин</a:t>
                      </a:r>
                      <a:r>
                        <a:rPr lang="ru-RU" sz="1800" dirty="0">
                          <a:effectLst/>
                        </a:rPr>
                        <a:t> не более 2 баллов)       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146 </a:t>
                      </a:r>
                      <a:r>
                        <a:rPr lang="ru-RU" sz="1800" dirty="0">
                          <a:effectLst/>
                        </a:rPr>
                        <a:t>– 50,2%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184 </a:t>
                      </a:r>
                      <a:r>
                        <a:rPr lang="ru-RU" sz="1800" dirty="0">
                          <a:effectLst/>
                        </a:rPr>
                        <a:t>– 56,1%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  <a:tr h="10712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Направлено в </a:t>
                      </a:r>
                      <a:r>
                        <a:rPr lang="ru-RU" sz="1800" spc="-25" dirty="0">
                          <a:effectLst/>
                        </a:rPr>
                        <a:t>санаторий "Зеленая Роща", чел.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38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30538" y="34131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93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5729127"/>
              </p:ext>
            </p:extLst>
          </p:nvPr>
        </p:nvGraphicFramePr>
        <p:xfrm>
          <a:off x="1820091" y="1045029"/>
          <a:ext cx="7341054" cy="44669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6610"/>
                <a:gridCol w="1832602"/>
                <a:gridCol w="1831842"/>
              </a:tblGrid>
              <a:tr h="5962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ОНМК      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+mn-ea"/>
                        </a:rPr>
                        <a:t>2016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+mn-ea"/>
                        </a:rPr>
                        <a:t>2015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94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Число умерших больных с ОНМК, находившихся на лечении в отделении - всего, человек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62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Летальность  от  ОНМК по отделению составила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14,4%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13,9%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из них  от ГИ, всего        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8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           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34,9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39,4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98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из них  от ИИ, всего        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%              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16,6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12,7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62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В первые сутки умерло, чел.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  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82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%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2,2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61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906" y="696685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Взаимодействие с районами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12728917"/>
              </p:ext>
            </p:extLst>
          </p:nvPr>
        </p:nvGraphicFramePr>
        <p:xfrm>
          <a:off x="838200" y="2133597"/>
          <a:ext cx="10518493" cy="38898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53897"/>
                <a:gridCol w="3446860"/>
                <a:gridCol w="3517736"/>
              </a:tblGrid>
              <a:tr h="5950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50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Всего поступило: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174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113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(минус</a:t>
                      </a:r>
                      <a:r>
                        <a:rPr lang="ru-RU" sz="2000" baseline="0" dirty="0" smtClean="0">
                          <a:effectLst/>
                        </a:rPr>
                        <a:t> 61)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50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Абзелиловский</a:t>
                      </a:r>
                      <a:r>
                        <a:rPr lang="ru-RU" sz="2000" dirty="0">
                          <a:effectLst/>
                        </a:rPr>
                        <a:t> р-н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50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Бурзянский</a:t>
                      </a:r>
                      <a:r>
                        <a:rPr lang="ru-RU" sz="2000" dirty="0">
                          <a:effectLst/>
                        </a:rPr>
                        <a:t> р-н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950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Учалинский р-н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59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50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г.Межгорье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56215" marR="156215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147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Выводы: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1611825"/>
            <a:ext cx="8596668" cy="442953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Снижение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количества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пролеченных инсультов в 2016 году  на 21 % по сравнению с 2015 годом.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% проведенных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тромболизисов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больным с ИИ  возрос в 2016 году по сравнению с 2015 годом в от общего количества поступивших больных ИИ  в    2,8 раза. 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Летальность  от геморрагического инсульта снизилась в 2016 году  на 4,5%. 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Летальность от ишемического инсульта, в свою очередь, возросла  на  3,9%.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Досуточная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летальность  снизилась  на 1,5%. 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Количество больных поступивших из прикрепленных районов уменьшилось на 61 человек  (на 35%)  за  счет 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Абзелиловского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и 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Учалинского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районов.</a:t>
            </a: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9496" y="940526"/>
            <a:ext cx="8987245" cy="39703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228600" algn="ctr">
              <a:spcAft>
                <a:spcPts val="0"/>
              </a:spcAft>
            </a:pPr>
            <a:r>
              <a:rPr lang="ru-RU" sz="2800" b="1" cap="all" dirty="0" smtClean="0">
                <a:solidFill>
                  <a:srgbClr val="37373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нашем отделении 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b="1" cap="all" dirty="0" smtClean="0">
                <a:solidFill>
                  <a:srgbClr val="37373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b="1" cap="all" dirty="0" smtClean="0">
                <a:solidFill>
                  <a:srgbClr val="37373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ПРИКАЗ МИНЗДРАВА РФ ОТ 15.11.2012 N 928Н "ОБ УТВЕРЖДЕНИИ ПОРЯДКА ОКАЗАНИЯ МЕДИЦИНСКОЙ ПОМОЩИ БОЛЬНЫМ С ОСТРЫМИ НАРУШЕНИЯМИ МОЗГОВОГО КРОВООБРАЩЕНИЯ"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ctr">
              <a:spcAft>
                <a:spcPts val="0"/>
              </a:spcAft>
            </a:pPr>
            <a:endParaRPr lang="ru-RU" sz="2800" b="1" cap="all" dirty="0" smtClean="0">
              <a:solidFill>
                <a:srgbClr val="373737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ctr">
              <a:spcAft>
                <a:spcPts val="0"/>
              </a:spcAft>
            </a:pPr>
            <a:r>
              <a:rPr lang="ru-RU" sz="2800" b="1" cap="all" dirty="0" smtClean="0">
                <a:solidFill>
                  <a:srgbClr val="37373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выполняется  в  полном  объеме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759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</TotalTime>
  <Words>572</Words>
  <Application>Microsoft Office PowerPoint</Application>
  <PresentationFormat>Произвольный</PresentationFormat>
  <Paragraphs>159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Взаимодействие с районами</vt:lpstr>
      <vt:lpstr>Выводы: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Admin</cp:lastModifiedBy>
  <cp:revision>19</cp:revision>
  <dcterms:created xsi:type="dcterms:W3CDTF">2017-02-26T10:44:05Z</dcterms:created>
  <dcterms:modified xsi:type="dcterms:W3CDTF">2017-02-28T04:08:13Z</dcterms:modified>
</cp:coreProperties>
</file>