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1"/>
  </p:notesMasterIdLst>
  <p:sldIdLst>
    <p:sldId id="256" r:id="rId2"/>
    <p:sldId id="323" r:id="rId3"/>
    <p:sldId id="324" r:id="rId4"/>
    <p:sldId id="326" r:id="rId5"/>
    <p:sldId id="327" r:id="rId6"/>
    <p:sldId id="330" r:id="rId7"/>
    <p:sldId id="328" r:id="rId8"/>
    <p:sldId id="329" r:id="rId9"/>
    <p:sldId id="299" r:id="rId10"/>
    <p:sldId id="300" r:id="rId11"/>
    <p:sldId id="283" r:id="rId12"/>
    <p:sldId id="284" r:id="rId13"/>
    <p:sldId id="303" r:id="rId14"/>
    <p:sldId id="301" r:id="rId15"/>
    <p:sldId id="309" r:id="rId16"/>
    <p:sldId id="310" r:id="rId17"/>
    <p:sldId id="311" r:id="rId18"/>
    <p:sldId id="295" r:id="rId19"/>
    <p:sldId id="296" r:id="rId20"/>
    <p:sldId id="298" r:id="rId21"/>
    <p:sldId id="332" r:id="rId22"/>
    <p:sldId id="315" r:id="rId23"/>
    <p:sldId id="317" r:id="rId24"/>
    <p:sldId id="318" r:id="rId25"/>
    <p:sldId id="319" r:id="rId26"/>
    <p:sldId id="320" r:id="rId27"/>
    <p:sldId id="321" r:id="rId28"/>
    <p:sldId id="322" r:id="rId29"/>
    <p:sldId id="333" r:id="rId30"/>
    <p:sldId id="271" r:id="rId31"/>
    <p:sldId id="272" r:id="rId32"/>
    <p:sldId id="273" r:id="rId33"/>
    <p:sldId id="274" r:id="rId34"/>
    <p:sldId id="275" r:id="rId35"/>
    <p:sldId id="276" r:id="rId36"/>
    <p:sldId id="277" r:id="rId37"/>
    <p:sldId id="281" r:id="rId38"/>
    <p:sldId id="334" r:id="rId39"/>
    <p:sldId id="335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51" d="100"/>
          <a:sy n="51" d="100"/>
        </p:scale>
        <p:origin x="-124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3AE88-B052-4D71-B025-1EB827DD7C50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920A8-4412-44B0-B669-317985B16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>
              <a:latin typeface="Times New Roman" pitchFamily="18" charset="0"/>
            </a:endParaRP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207FA59D-BB8D-4F78-B27B-04FCDA76F65C}" type="slidenum">
              <a:rPr lang="ru-RU" altLang="ru-RU" smtClean="0"/>
              <a:pPr/>
              <a:t>28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C5F3B27-0626-48A0-9F25-BF1523AAB6E4}" type="slidenum">
              <a:rPr lang="ru-RU" altLang="ru-RU" smtClean="0"/>
              <a:pPr/>
              <a:t>30</a:t>
            </a:fld>
            <a:endParaRPr lang="ru-RU" altLang="ru-RU" smtClean="0"/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>
              <a:latin typeface="Times New Roman" pitchFamily="18" charset="0"/>
            </a:endParaRPr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BB3691E1-7B86-47F1-88A4-2D262BCFBDE9}" type="slidenum">
              <a:rPr lang="ru-RU" altLang="ru-RU" smtClean="0"/>
              <a:pPr/>
              <a:t>31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7764AE6-8F05-4E04-A90B-7E62660D7323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6E4A78-7B26-4912-9AF3-04DFC51B6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764AE6-8F05-4E04-A90B-7E62660D7323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4A78-7B26-4912-9AF3-04DFC51B6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764AE6-8F05-4E04-A90B-7E62660D7323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4A78-7B26-4912-9AF3-04DFC51B6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764AE6-8F05-4E04-A90B-7E62660D7323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4A78-7B26-4912-9AF3-04DFC51B6E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764AE6-8F05-4E04-A90B-7E62660D7323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4A78-7B26-4912-9AF3-04DFC51B6E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764AE6-8F05-4E04-A90B-7E62660D7323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4A78-7B26-4912-9AF3-04DFC51B6E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764AE6-8F05-4E04-A90B-7E62660D7323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4A78-7B26-4912-9AF3-04DFC51B6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764AE6-8F05-4E04-A90B-7E62660D7323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4A78-7B26-4912-9AF3-04DFC51B6E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764AE6-8F05-4E04-A90B-7E62660D7323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4A78-7B26-4912-9AF3-04DFC51B6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7764AE6-8F05-4E04-A90B-7E62660D7323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E4A78-7B26-4912-9AF3-04DFC51B6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7764AE6-8F05-4E04-A90B-7E62660D7323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6E4A78-7B26-4912-9AF3-04DFC51B6E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7764AE6-8F05-4E04-A90B-7E62660D7323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46E4A78-7B26-4912-9AF3-04DFC51B6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8136904" cy="41764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Гериатрия</a:t>
            </a:r>
            <a:r>
              <a:rPr lang="ru-RU" dirty="0" smtClean="0"/>
              <a:t>- приоритетное направление развития здравоохранения</a:t>
            </a:r>
            <a:br>
              <a:rPr lang="ru-RU" dirty="0" smtClean="0"/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Гериатрия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dirty="0" smtClean="0"/>
              <a:t>- требование времени</a:t>
            </a:r>
            <a:br>
              <a:rPr lang="ru-RU" dirty="0" smtClean="0"/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Гериатрия</a:t>
            </a:r>
            <a:r>
              <a:rPr lang="ru-RU" dirty="0" smtClean="0"/>
              <a:t> – самая «молодая» отрасль медицины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Стратегия действий в интересах граждан пожилого возраста.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00B0F0"/>
                </a:solidFill>
              </a:rPr>
              <a:t>Приоритетное направление </a:t>
            </a:r>
            <a:r>
              <a:rPr lang="ru-RU" dirty="0" smtClean="0"/>
              <a:t>– обеспечение здоровья людей пожилого возраста.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00B0F0"/>
                </a:solidFill>
              </a:rPr>
              <a:t>Цель стратегии </a:t>
            </a:r>
            <a:r>
              <a:rPr lang="ru-RU" dirty="0" smtClean="0"/>
              <a:t>– увеличение продолжительности жизни и повышение уровня и качества жизни людей старшего поколения.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19256" cy="5361459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4000" dirty="0" smtClean="0"/>
              <a:t>Приказ Министерства Здравоохранения  Российской Федерации от 28.07.1999 г. №297 </a:t>
            </a:r>
            <a:r>
              <a:rPr lang="ru-RU" sz="4000" b="1" dirty="0" smtClean="0">
                <a:solidFill>
                  <a:srgbClr val="00B0F0"/>
                </a:solidFill>
              </a:rPr>
              <a:t>«О совершенствовании организации медицинской помощи гражданам пожилого и старческого возраста в Российской Федерации»</a:t>
            </a:r>
            <a:endParaRPr lang="ru-RU" sz="4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4000" dirty="0" smtClean="0"/>
              <a:t>Приказ Министерства Здравоохранения  Российской Федерации от 29.01.2016 г. №</a:t>
            </a:r>
            <a:r>
              <a:rPr lang="ru-RU" sz="4000" b="1" dirty="0" smtClean="0"/>
              <a:t>38 </a:t>
            </a:r>
            <a:r>
              <a:rPr lang="ru-RU" sz="4000" b="1" dirty="0" err="1" smtClean="0"/>
              <a:t>н</a:t>
            </a:r>
            <a:r>
              <a:rPr lang="ru-RU" sz="4000" b="1" dirty="0" smtClean="0">
                <a:solidFill>
                  <a:srgbClr val="00B0F0"/>
                </a:solidFill>
              </a:rPr>
              <a:t>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B0F0"/>
                </a:solidFill>
              </a:rPr>
              <a:t>«Об утверждении Порядка оказания медицинской помощи по профилю «Гериатрия»</a:t>
            </a:r>
            <a:endParaRPr lang="ru-RU" sz="4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8280920" cy="54006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4000" i="1" dirty="0" smtClean="0"/>
              <a:t>Приказ Министерства Здравоохранения Республики Башкортостан от 11.01.2017 г. №31-Д 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00B0F0"/>
                </a:solidFill>
              </a:rPr>
              <a:t>«О реализации </a:t>
            </a:r>
            <a:r>
              <a:rPr lang="ru-RU" sz="4000" b="1" i="1" dirty="0" err="1" smtClean="0">
                <a:solidFill>
                  <a:srgbClr val="00B0F0"/>
                </a:solidFill>
              </a:rPr>
              <a:t>пилотного</a:t>
            </a:r>
            <a:r>
              <a:rPr lang="ru-RU" sz="4000" b="1" i="1" dirty="0" smtClean="0">
                <a:solidFill>
                  <a:srgbClr val="00B0F0"/>
                </a:solidFill>
              </a:rPr>
              <a:t> проекта «Территория заботы» в Республике Башкортостан»</a:t>
            </a:r>
            <a:r>
              <a:rPr lang="ru-RU" sz="4000" i="1" dirty="0" smtClean="0"/>
              <a:t>;</a:t>
            </a:r>
          </a:p>
          <a:p>
            <a:pPr algn="ctr">
              <a:buNone/>
            </a:pPr>
            <a:r>
              <a:rPr lang="ru-RU" sz="4000" i="1" dirty="0" smtClean="0"/>
              <a:t> </a:t>
            </a:r>
          </a:p>
          <a:p>
            <a:pPr algn="ctr">
              <a:buNone/>
            </a:pPr>
            <a:r>
              <a:rPr lang="ru-RU" sz="4000" i="1" dirty="0" smtClean="0"/>
              <a:t>Приказ Министерства Здравоохранения Республики Башкортостан от 23.11.2016 г. №3355 Д 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00B0F0"/>
                </a:solidFill>
              </a:rPr>
              <a:t>«Об организации деятельности Республиканского </a:t>
            </a:r>
            <a:r>
              <a:rPr lang="ru-RU" sz="4000" b="1" i="1" dirty="0" err="1" smtClean="0">
                <a:solidFill>
                  <a:srgbClr val="00B0F0"/>
                </a:solidFill>
              </a:rPr>
              <a:t>гериатрического</a:t>
            </a:r>
            <a:r>
              <a:rPr lang="ru-RU" sz="4000" b="1" i="1" dirty="0" smtClean="0">
                <a:solidFill>
                  <a:srgbClr val="00B0F0"/>
                </a:solidFill>
              </a:rPr>
              <a:t> центра»</a:t>
            </a:r>
            <a:endParaRPr lang="ru-RU" sz="4000" b="1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Рисунок (12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8744138" cy="635795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7467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5 регионов:</a:t>
            </a:r>
          </a:p>
          <a:p>
            <a:pPr>
              <a:buFont typeface="Courier New" pitchFamily="49" charset="0"/>
              <a:buChar char="o"/>
            </a:pPr>
            <a:r>
              <a:rPr lang="ru-RU" b="1" dirty="0" smtClean="0"/>
              <a:t>Республика Башкортостан</a:t>
            </a:r>
          </a:p>
          <a:p>
            <a:pPr>
              <a:buFont typeface="Courier New" pitchFamily="49" charset="0"/>
              <a:buChar char="o"/>
            </a:pPr>
            <a:r>
              <a:rPr lang="ru-RU" b="1" dirty="0" smtClean="0"/>
              <a:t>Волгоградская область</a:t>
            </a:r>
          </a:p>
          <a:p>
            <a:pPr>
              <a:buFont typeface="Courier New" pitchFamily="49" charset="0"/>
              <a:buChar char="o"/>
            </a:pPr>
            <a:r>
              <a:rPr lang="ru-RU" b="1" dirty="0" smtClean="0"/>
              <a:t>Воронежская область</a:t>
            </a:r>
          </a:p>
          <a:p>
            <a:pPr>
              <a:buFont typeface="Courier New" pitchFamily="49" charset="0"/>
              <a:buChar char="o"/>
            </a:pPr>
            <a:r>
              <a:rPr lang="ru-RU" b="1" dirty="0" smtClean="0"/>
              <a:t>Калужская область</a:t>
            </a:r>
          </a:p>
          <a:p>
            <a:pPr>
              <a:buFont typeface="Courier New" pitchFamily="49" charset="0"/>
              <a:buChar char="o"/>
            </a:pPr>
            <a:r>
              <a:rPr lang="ru-RU" b="1" dirty="0" smtClean="0"/>
              <a:t>Самарская область</a:t>
            </a:r>
          </a:p>
          <a:p>
            <a:pPr>
              <a:buNone/>
            </a:pPr>
            <a:r>
              <a:rPr lang="ru-RU" b="1" dirty="0" smtClean="0"/>
              <a:t>(+ </a:t>
            </a:r>
            <a:r>
              <a:rPr lang="ru-RU" b="1" dirty="0" err="1" smtClean="0"/>
              <a:t>Белогородская</a:t>
            </a:r>
            <a:r>
              <a:rPr lang="ru-RU" b="1" dirty="0" smtClean="0"/>
              <a:t> область)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Пилотный</a:t>
            </a:r>
            <a:r>
              <a:rPr lang="ru-RU" dirty="0" smtClean="0"/>
              <a:t> проект – </a:t>
            </a:r>
            <a:r>
              <a:rPr lang="ru-RU" b="0" dirty="0" smtClean="0">
                <a:solidFill>
                  <a:srgbClr val="00B0F0"/>
                </a:solidFill>
              </a:rPr>
              <a:t>территория заботы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слайды гериатрия\2 - 0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слайды гериатрия\2 - 0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D:\слайды гериатрия\1 - 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D:\слайды гериатрия\1 - 0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7457256" cy="514543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Российская Федерация:</a:t>
            </a:r>
          </a:p>
          <a:p>
            <a:r>
              <a:rPr lang="ru-RU" dirty="0" smtClean="0"/>
              <a:t>2015 год – 20% пожилого населения</a:t>
            </a:r>
          </a:p>
          <a:p>
            <a:r>
              <a:rPr lang="ru-RU" dirty="0" smtClean="0"/>
              <a:t>2050 год – 29% пожилого населения</a:t>
            </a:r>
          </a:p>
          <a:p>
            <a:pPr>
              <a:buNone/>
            </a:pPr>
            <a:r>
              <a:rPr lang="ru-RU" dirty="0" smtClean="0"/>
              <a:t>    На 1000 трудоспособных приходится 412 человек старше трудоспособного возраста.</a:t>
            </a:r>
          </a:p>
          <a:p>
            <a:pPr algn="ctr">
              <a:buNone/>
            </a:pPr>
            <a:r>
              <a:rPr lang="ru-RU" dirty="0"/>
              <a:t> </a:t>
            </a:r>
            <a:r>
              <a:rPr lang="ru-RU" dirty="0" smtClean="0"/>
              <a:t>Страны Европы:</a:t>
            </a:r>
          </a:p>
          <a:p>
            <a:pPr marL="514350" indent="-514350"/>
            <a:r>
              <a:rPr lang="ru-RU" dirty="0" smtClean="0"/>
              <a:t>2015 год – 24% пожилого населения</a:t>
            </a:r>
          </a:p>
          <a:p>
            <a:pPr marL="514350" indent="-514350"/>
            <a:r>
              <a:rPr lang="ru-RU" dirty="0" smtClean="0"/>
              <a:t>2050 год – 34% пожилого населения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Постарение населения</a:t>
            </a:r>
            <a:br>
              <a:rPr lang="ru-RU" dirty="0" smtClean="0"/>
            </a:br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D:\слайды гериатрия\1 - 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</a:t>
            </a:r>
            <a:r>
              <a:rPr lang="ru-RU" dirty="0" smtClean="0"/>
              <a:t> – </a:t>
            </a:r>
            <a:r>
              <a:rPr lang="ru-RU" dirty="0" err="1" smtClean="0"/>
              <a:t>гериатрические</a:t>
            </a:r>
            <a:r>
              <a:rPr lang="ru-RU" dirty="0" smtClean="0"/>
              <a:t> кабинеты поликлиник</a:t>
            </a:r>
          </a:p>
          <a:p>
            <a:pPr>
              <a:buNone/>
            </a:pPr>
            <a:r>
              <a:rPr lang="en-US" dirty="0" smtClean="0"/>
              <a:t>II</a:t>
            </a:r>
            <a:r>
              <a:rPr lang="ru-RU" dirty="0" smtClean="0"/>
              <a:t> – </a:t>
            </a:r>
            <a:r>
              <a:rPr lang="ru-RU" dirty="0" err="1" smtClean="0"/>
              <a:t>гериатрические</a:t>
            </a:r>
            <a:r>
              <a:rPr lang="ru-RU" dirty="0" smtClean="0"/>
              <a:t> отделения</a:t>
            </a:r>
          </a:p>
          <a:p>
            <a:pPr>
              <a:buNone/>
            </a:pPr>
            <a:r>
              <a:rPr lang="en-US" dirty="0" smtClean="0"/>
              <a:t>III</a:t>
            </a:r>
            <a:r>
              <a:rPr lang="ru-RU" dirty="0" smtClean="0"/>
              <a:t> – </a:t>
            </a:r>
            <a:r>
              <a:rPr lang="ru-RU" dirty="0" err="1" smtClean="0"/>
              <a:t>гериатрический</a:t>
            </a:r>
            <a:r>
              <a:rPr lang="ru-RU" dirty="0" smtClean="0"/>
              <a:t> центр (Федеральный и Региональный)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 уровня оказания </a:t>
            </a:r>
            <a:r>
              <a:rPr lang="ru-RU" dirty="0" err="1" smtClean="0"/>
              <a:t>мед.помощи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700809"/>
          <a:ext cx="8316419" cy="4536503"/>
        </p:xfrm>
        <a:graphic>
          <a:graphicData uri="http://schemas.openxmlformats.org/drawingml/2006/table">
            <a:tbl>
              <a:tblPr/>
              <a:tblGrid>
                <a:gridCol w="936274"/>
                <a:gridCol w="2851420"/>
                <a:gridCol w="2470698"/>
                <a:gridCol w="2058027"/>
              </a:tblGrid>
              <a:tr h="6979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N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Наименование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Требуемое количество, шт.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Имеется в наличии, кол-во, шт.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9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Измеритель артериального давления, сфигмоманометр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не менее 1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Стетофонендоскоп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не менее 1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Динамометр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не менее 1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Отоскоп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не менее 1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Устройство для усиления звука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 на 1 врача-гериатра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6.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Таблица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Розенбаума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 на 1 врача-гериатра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7.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Трость телескопическая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не менее 1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8.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Ходунки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не менее 1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9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9.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Медицинская кушетка, регулируемая по высоте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не менее 1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 rot="10800000" flipV="1">
            <a:off x="179512" y="-345468"/>
            <a:ext cx="8964488" cy="2508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Приложение N 1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приказ Министерства здравоохранения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Российской Федерации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29 января 2016 г. N 38н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СТАНДАРТ ОСНАЩЕНИЯ ГЕРИАТРИЧЕСКОГО ОТДЕЛЕНИЯ (КАБИНЕТА) МЕДИЦИНСКОЙ ОРГАНИЗАЦИИ, ОКАЗЫВАЮЩЕЙ МЕДИЦИНСКУЮ ПОМОЩЬ В АМБУЛАТОРНЫХ УСЛОВИЯХ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260646"/>
          <a:ext cx="8208913" cy="5608320"/>
        </p:xfrm>
        <a:graphic>
          <a:graphicData uri="http://schemas.openxmlformats.org/drawingml/2006/table">
            <a:tbl>
              <a:tblPr/>
              <a:tblGrid>
                <a:gridCol w="924171"/>
                <a:gridCol w="2814559"/>
                <a:gridCol w="2438759"/>
                <a:gridCol w="2031424"/>
              </a:tblGrid>
              <a:tr h="2793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10.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Лупа ручная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не менее 1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79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11.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Анализатор глюкозы в крови (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глюкометр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), экспресс-анализатор портативный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не менее 1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12.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Весы с ростомером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не менее 1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13.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Лента измерительная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не менее 1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14.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Рабочее место медицинской сестры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не менее 1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15.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Рабочее место врача-гериатра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 на 1 врача-гериатра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16.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Секундомер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не менее 1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79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17.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Персональный компьютер или автоматизированное рабочее место (АРМ)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 на 1 рабочее место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18.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Принтер или многофункциональное устройство: принтер-копировальный аппарат-сканер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не менее 1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19.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Шкаф для документов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не менее 1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20.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Вешалка для одежды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не менее 1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21.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Комплект наглядных пособий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не менее 1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620688"/>
            <a:ext cx="8147248" cy="538660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sz="1600" dirty="0" smtClean="0"/>
              <a:t>прием пациентов пожилого и старческого возраста с признаками старческой астении по направлению врача-терапевта участкового и врача общей практики (семейного врача), врача-специалиста после предварительного проведения скрининга «Возраст не помеха»;</a:t>
            </a:r>
          </a:p>
          <a:p>
            <a:pPr>
              <a:buNone/>
            </a:pPr>
            <a:endParaRPr lang="ru-RU" sz="1600" dirty="0" smtClean="0"/>
          </a:p>
          <a:p>
            <a:pPr lvl="0">
              <a:buFont typeface="Wingdings" pitchFamily="2" charset="2"/>
              <a:buChar char="ü"/>
            </a:pPr>
            <a:r>
              <a:rPr lang="ru-RU" sz="1600" dirty="0" smtClean="0"/>
              <a:t>первичная комплексная </a:t>
            </a:r>
            <a:r>
              <a:rPr lang="ru-RU" sz="1600" dirty="0" err="1" smtClean="0"/>
              <a:t>гериатрическая</a:t>
            </a:r>
            <a:r>
              <a:rPr lang="ru-RU" sz="1600" dirty="0" smtClean="0"/>
              <a:t> оценка пациента ( оценка физического состояния, функционального статуса, психического здоровья и социально-экономических условий жизни);</a:t>
            </a:r>
          </a:p>
          <a:p>
            <a:pPr lvl="0">
              <a:buNone/>
            </a:pPr>
            <a:endParaRPr lang="ru-RU" sz="1600" dirty="0" smtClean="0"/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выявление хронических заболеваний и факторов риска их развития;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выявление </a:t>
            </a:r>
            <a:r>
              <a:rPr lang="ru-RU" sz="1600" dirty="0" err="1" smtClean="0"/>
              <a:t>гериатрических</a:t>
            </a:r>
            <a:r>
              <a:rPr lang="ru-RU" sz="1600" dirty="0" smtClean="0"/>
              <a:t> синдромов;</a:t>
            </a:r>
          </a:p>
          <a:p>
            <a:pPr>
              <a:buNone/>
            </a:pPr>
            <a:endParaRPr lang="ru-RU" sz="1600" dirty="0" smtClean="0"/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оценка и коррекция </a:t>
            </a:r>
            <a:r>
              <a:rPr lang="ru-RU" sz="1600" dirty="0" err="1" smtClean="0"/>
              <a:t>психоэмоционального</a:t>
            </a:r>
            <a:r>
              <a:rPr lang="ru-RU" sz="1600" dirty="0" smtClean="0"/>
              <a:t> состояния и коммуникаций пациента;</a:t>
            </a:r>
          </a:p>
          <a:p>
            <a:pPr>
              <a:buNone/>
            </a:pPr>
            <a:endParaRPr lang="ru-RU" sz="1600" dirty="0" smtClean="0"/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формирование заключения с описанием долгосрочного индивидуального плана проведения профилактических, лечебных и реабилитационных мероприятий, плана социальной и психологической адаптации и осуществление контроля за их выполнением;</a:t>
            </a:r>
          </a:p>
          <a:p>
            <a:pPr>
              <a:buNone/>
            </a:pPr>
            <a:endParaRPr lang="ru-RU" sz="1600" dirty="0" smtClean="0"/>
          </a:p>
          <a:p>
            <a:pPr lvl="0">
              <a:buFont typeface="Wingdings" pitchFamily="2" charset="2"/>
              <a:buChar char="ü"/>
            </a:pPr>
            <a:r>
              <a:rPr lang="ru-RU" sz="1600" dirty="0" smtClean="0"/>
              <a:t>комплексное применение лекарственной и </a:t>
            </a:r>
            <a:r>
              <a:rPr lang="ru-RU" sz="1600" dirty="0" err="1" smtClean="0"/>
              <a:t>немедикаментозной</a:t>
            </a:r>
            <a:r>
              <a:rPr lang="ru-RU" sz="1600" dirty="0" smtClean="0"/>
              <a:t> терапии, разработка плана по использованию средств и методов, адаптирующих окружающую среду к функциональным возможностям пациента и (или) функциональные возможности пациента к окружающей среде, в том числе посредством использования средств передвижения, протезирования и </a:t>
            </a:r>
            <a:r>
              <a:rPr lang="ru-RU" sz="1600" dirty="0" err="1" smtClean="0"/>
              <a:t>ортезирования</a:t>
            </a:r>
            <a:r>
              <a:rPr lang="ru-RU" sz="1600" dirty="0" smtClean="0"/>
              <a:t>, осуществление контро</a:t>
            </a:r>
            <a:r>
              <a:rPr lang="ru-RU" sz="1600" u="sng" dirty="0" smtClean="0"/>
              <a:t>ля</a:t>
            </a:r>
            <a:r>
              <a:rPr lang="ru-RU" sz="1600" dirty="0" smtClean="0"/>
              <a:t> за </a:t>
            </a:r>
            <a:r>
              <a:rPr lang="ru-RU" sz="1600" u="sng" dirty="0" smtClean="0"/>
              <a:t>их</a:t>
            </a:r>
            <a:r>
              <a:rPr lang="ru-RU" sz="1600" dirty="0" smtClean="0"/>
              <a:t> выполнением</a:t>
            </a:r>
          </a:p>
          <a:p>
            <a:pPr lvl="0">
              <a:buFont typeface="Wingdings" pitchFamily="2" charset="2"/>
              <a:buChar char="ü"/>
            </a:pPr>
            <a:endParaRPr lang="ru-RU" sz="1600" dirty="0" smtClean="0"/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2740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Функции кабинета:</a:t>
            </a:r>
            <a:endParaRPr lang="ru-RU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332656"/>
            <a:ext cx="8219256" cy="5674635"/>
          </a:xfrm>
        </p:spPr>
        <p:txBody>
          <a:bodyPr>
            <a:normAutofit fontScale="47500" lnSpcReduction="20000"/>
          </a:bodyPr>
          <a:lstStyle/>
          <a:p>
            <a:pPr lvl="0" algn="just">
              <a:buFont typeface="Wingdings" pitchFamily="2" charset="2"/>
              <a:buChar char="ü"/>
            </a:pPr>
            <a:r>
              <a:rPr lang="ru-RU" sz="3300" dirty="0" smtClean="0"/>
              <a:t>определение и реализация мероприятий по диагностике, лечению, медицинской реабилитации, включая оценку реабилитационного потенциала, а также участие в реализации мероприятий по оказанию социально-медицинских услуг в соответствии с заболеванием  пациента, его социальным статусом и степенью снижения способности </a:t>
            </a:r>
            <a:r>
              <a:rPr lang="ru-RU" sz="3300" i="1" dirty="0" smtClean="0"/>
              <a:t>к</a:t>
            </a:r>
            <a:r>
              <a:rPr lang="ru-RU" sz="3300" dirty="0" smtClean="0"/>
              <a:t> самообслуживанию;</a:t>
            </a:r>
          </a:p>
          <a:p>
            <a:pPr lvl="0" algn="just">
              <a:buNone/>
            </a:pPr>
            <a:endParaRPr lang="ru-RU" sz="3300" dirty="0" smtClean="0"/>
          </a:p>
          <a:p>
            <a:pPr lvl="0" algn="just">
              <a:buFont typeface="Wingdings" pitchFamily="2" charset="2"/>
              <a:buChar char="ü"/>
            </a:pPr>
            <a:r>
              <a:rPr lang="ru-RU" sz="3300" dirty="0" smtClean="0"/>
              <a:t>проведение профилактических мероприятий по предупреждению и снижению заболеваемости у пациентов;</a:t>
            </a:r>
          </a:p>
          <a:p>
            <a:pPr lvl="0" algn="just">
              <a:buNone/>
            </a:pPr>
            <a:endParaRPr lang="ru-RU" sz="3300" dirty="0" smtClean="0"/>
          </a:p>
          <a:p>
            <a:pPr lvl="0" algn="just">
              <a:buFont typeface="Wingdings" pitchFamily="2" charset="2"/>
              <a:buChar char="ü"/>
            </a:pPr>
            <a:r>
              <a:rPr lang="ru-RU" sz="3300" dirty="0" smtClean="0"/>
              <a:t>организация и ведение, школ для пациентов, а также лиц, фактически осуществляющих уход за ними;</a:t>
            </a:r>
          </a:p>
          <a:p>
            <a:pPr lvl="0" algn="just">
              <a:buFont typeface="Wingdings" pitchFamily="2" charset="2"/>
              <a:buChar char="ü"/>
            </a:pPr>
            <a:endParaRPr lang="ru-RU" sz="3300" dirty="0" smtClean="0"/>
          </a:p>
          <a:p>
            <a:pPr lvl="0" algn="just">
              <a:buFont typeface="Wingdings" pitchFamily="2" charset="2"/>
              <a:buChar char="ü"/>
            </a:pPr>
            <a:r>
              <a:rPr lang="ru-RU" sz="3300" dirty="0" smtClean="0"/>
              <a:t>взаимодействие в пределах компетенции с другими медицинскими организациями, страховыми медицинскими организациями, территориальными органами Федеральной службы по надзору в сфере здравоохранения и Федеральной службы по надзору в сфере защиты прав потребителей и благополучия человека;</a:t>
            </a:r>
          </a:p>
          <a:p>
            <a:pPr lvl="0" algn="just">
              <a:buNone/>
            </a:pPr>
            <a:endParaRPr lang="ru-RU" sz="3300" dirty="0" smtClean="0"/>
          </a:p>
          <a:p>
            <a:pPr lvl="0" algn="just">
              <a:buFont typeface="Wingdings" pitchFamily="2" charset="2"/>
              <a:buChar char="ü"/>
            </a:pPr>
            <a:r>
              <a:rPr lang="ru-RU" sz="3300" dirty="0" smtClean="0"/>
              <a:t>информирование органов социальной защиты населения о необходимости оказания социальной помощи пациентам; -участие в </a:t>
            </a:r>
            <a:r>
              <a:rPr lang="ru-RU" sz="3300" dirty="0" err="1" smtClean="0"/>
              <a:t>мониторировании</a:t>
            </a:r>
            <a:r>
              <a:rPr lang="ru-RU" sz="3300" dirty="0" smtClean="0"/>
              <a:t> и анализе основных медико-статистических показателей заболеваемости, инвалидности и смертности;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3300" dirty="0" smtClean="0"/>
              <a:t>представление отчетности в установленном порядке, сбор и предоставление первичных данных о медицинской деятельности для информационных систем в сфере здравоохранения;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332656"/>
            <a:ext cx="8686800" cy="5674635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Показаниями для направления к врачу-гериатру являются признаки старческой астении, которые выявляются врачами участковыми-терапевтами, врачами общей практики, специалистами по результатам проведенного </a:t>
            </a:r>
            <a:r>
              <a:rPr lang="ru-RU" dirty="0" err="1" smtClean="0"/>
              <a:t>скринингового</a:t>
            </a:r>
            <a:r>
              <a:rPr lang="ru-RU" dirty="0" smtClean="0"/>
              <a:t> теста «Возраст не помеха», сумма баллов по которому должна быть 3 и более: </a:t>
            </a:r>
          </a:p>
          <a:p>
            <a:pPr algn="ctr">
              <a:buNone/>
            </a:pPr>
            <a:r>
              <a:rPr lang="ru-RU" i="1" dirty="0" smtClean="0"/>
              <a:t>общая слабость, медлительность, нарушения походки, снижение памяти, частые падения и переломы, головокружения, нарушение питания, снижение веса, нарушения сна, </a:t>
            </a:r>
            <a:r>
              <a:rPr lang="ru-RU" i="1" dirty="0" err="1" smtClean="0"/>
              <a:t>полипраг</a:t>
            </a:r>
            <a:r>
              <a:rPr lang="ru-RU" i="1" u="sng" dirty="0" err="1" smtClean="0"/>
              <a:t>м</a:t>
            </a:r>
            <a:r>
              <a:rPr lang="ru-RU" i="1" dirty="0" err="1" smtClean="0"/>
              <a:t>азия</a:t>
            </a:r>
            <a:r>
              <a:rPr lang="ru-RU" i="1" dirty="0" smtClean="0"/>
              <a:t>, недержание мочи, хронический болевой синдром, депрессия, тревога.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179512" y="271681"/>
            <a:ext cx="8712968" cy="13234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269875" algn="l"/>
                <a:tab pos="40798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Скрининг «Возраст не помеха»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269875" algn="l"/>
                <a:tab pos="40798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Дата _____________________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269875" algn="l"/>
                <a:tab pos="40798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Ф.И.О. пациента_________________________________________________________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269875" algn="l"/>
                <a:tab pos="40798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Адрес проживания______________________________________________________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269875" algn="l"/>
                <a:tab pos="407988" algn="l"/>
              </a:tabLst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Полных лет _____________________________________________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5" y="1618922"/>
          <a:ext cx="8470396" cy="4568100"/>
        </p:xfrm>
        <a:graphic>
          <a:graphicData uri="http://schemas.openxmlformats.org/drawingml/2006/table">
            <a:tbl>
              <a:tblPr/>
              <a:tblGrid>
                <a:gridCol w="748618"/>
                <a:gridCol w="6038519"/>
                <a:gridCol w="808893"/>
                <a:gridCol w="874366"/>
              </a:tblGrid>
              <a:tr h="2178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latin typeface="Times New Roman"/>
                          <a:ea typeface="SimSun"/>
                          <a:cs typeface="Mangal"/>
                        </a:rPr>
                        <a:t>Вопросы</a:t>
                      </a:r>
                      <a:endParaRPr lang="ru-RU" sz="1400" kern="50" dirty="0">
                        <a:latin typeface="Arial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indent="-215900" algn="l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1" u="none" strike="noStrike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  </a:t>
                      </a:r>
                      <a:r>
                        <a:rPr lang="ru-RU" sz="1400" b="0" i="1" u="none" strike="noStrike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(1)</a:t>
                      </a:r>
                      <a:endParaRPr lang="ru-RU" sz="1400" spc="-5" dirty="0">
                        <a:latin typeface="Times New Roman"/>
                        <a:ea typeface="Times New Roman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 indent="-215900" algn="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1" u="none" strike="noStrike" spc="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 (</a:t>
                      </a:r>
                      <a:r>
                        <a:rPr lang="ru-RU" sz="1400" b="0" i="1" u="none" strike="noStrike" spc="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0)</a:t>
                      </a:r>
                      <a:endParaRPr lang="ru-RU" sz="1400" i="1" spc="-5" dirty="0">
                        <a:latin typeface="Times New Roman"/>
                        <a:ea typeface="Times New Roman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2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latin typeface="Times New Roman"/>
                          <a:ea typeface="SimSun"/>
                          <a:cs typeface="Mangal"/>
                        </a:rPr>
                        <a:t>1</a:t>
                      </a:r>
                      <a:endParaRPr lang="ru-RU" sz="1400" kern="50">
                        <a:latin typeface="Arial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15900" algn="just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0" u="none" strike="noStrike" spc="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Похудели </a:t>
                      </a:r>
                      <a:r>
                        <a:rPr lang="ru-RU" sz="1400" b="0" i="0" u="none" strike="noStrike" spc="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 Вы на 5 кг за последние 6 месяцев? (Вес)</a:t>
                      </a:r>
                      <a:endParaRPr lang="ru-RU" sz="1400" spc="-5" dirty="0">
                        <a:latin typeface="Times New Roman"/>
                        <a:ea typeface="Times New Roman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kern="5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001">
                <a:tc>
                  <a:txBody>
                    <a:bodyPr/>
                    <a:lstStyle/>
                    <a:p>
                      <a:pPr marL="25400" indent="-215900" algn="l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1" u="none" strike="noStrike" spc="-3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spc="-5">
                        <a:latin typeface="Times New Roman"/>
                        <a:ea typeface="Times New Roman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15900" algn="just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0" u="none" strike="noStrike" spc="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Испытываете ли Вы какие-либо ограничения в повседневной жизни из-за снижения Зрения или Слуха?</a:t>
                      </a:r>
                      <a:endParaRPr lang="ru-RU" sz="1400" spc="-5" dirty="0">
                        <a:latin typeface="Times New Roman"/>
                        <a:ea typeface="Times New Roman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kern="5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228">
                <a:tc>
                  <a:txBody>
                    <a:bodyPr/>
                    <a:lstStyle/>
                    <a:p>
                      <a:pPr indent="-215900" algn="l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1" u="none" strike="noStrike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spc="-5" dirty="0">
                        <a:latin typeface="Times New Roman"/>
                        <a:ea typeface="Times New Roman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15900" algn="just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0" u="none" strike="noStrike" spc="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Были </a:t>
                      </a:r>
                      <a:r>
                        <a:rPr lang="ru-RU" sz="1400" b="0" i="0" u="none" strike="noStrike" spc="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 у Вас в течение последнего года Травмы, связанные с падением?</a:t>
                      </a:r>
                      <a:endParaRPr lang="ru-RU" sz="1400" spc="-5" dirty="0">
                        <a:latin typeface="Times New Roman"/>
                        <a:ea typeface="Times New Roman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228">
                <a:tc>
                  <a:txBody>
                    <a:bodyPr/>
                    <a:lstStyle/>
                    <a:p>
                      <a:pPr indent="-215900" algn="l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1" u="none" strike="noStrike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spc="-5" dirty="0">
                        <a:latin typeface="Times New Roman"/>
                        <a:ea typeface="Times New Roman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15900" algn="just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0" u="none" strike="noStrike" spc="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Чувствуете ли Вы себя подавленным, грустным или встревоженным на протяжении последних недель? (Настроение)</a:t>
                      </a:r>
                      <a:endParaRPr lang="ru-RU" sz="1400" spc="-5" dirty="0">
                        <a:latin typeface="Times New Roman"/>
                        <a:ea typeface="Times New Roman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kern="5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228">
                <a:tc>
                  <a:txBody>
                    <a:bodyPr/>
                    <a:lstStyle/>
                    <a:p>
                      <a:pPr marL="25400" indent="-215900" algn="l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1" u="none" strike="noStrike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spc="-5" dirty="0">
                        <a:latin typeface="Times New Roman"/>
                        <a:ea typeface="Times New Roman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15900" algn="just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0" u="none" strike="noStrike" spc="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Есть ли у Вас проблемы с Памятью, пониманием, ориентацией или способностью планировать?</a:t>
                      </a:r>
                      <a:endParaRPr lang="ru-RU" sz="1400" spc="-5" dirty="0">
                        <a:latin typeface="Times New Roman"/>
                        <a:ea typeface="Times New Roman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6200" indent="-215900" algn="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endParaRPr lang="ru-RU" sz="1400" spc="-5" dirty="0">
                        <a:latin typeface="Times New Roman"/>
                        <a:ea typeface="Times New Roman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228">
                <a:tc>
                  <a:txBody>
                    <a:bodyPr/>
                    <a:lstStyle/>
                    <a:p>
                      <a:pPr marL="25400" indent="-215900" algn="l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1" u="none" strike="noStrike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spc="-5" dirty="0">
                        <a:latin typeface="Times New Roman"/>
                        <a:ea typeface="Times New Roman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15900" algn="just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0" u="none" strike="noStrike" spc="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Страдаете </a:t>
                      </a:r>
                      <a:r>
                        <a:rPr lang="ru-RU" sz="1400" b="0" i="0" u="none" strike="noStrike" spc="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 Вы недержанием Мочи?</a:t>
                      </a:r>
                      <a:endParaRPr lang="ru-RU" sz="1400" spc="-5" dirty="0">
                        <a:latin typeface="Times New Roman"/>
                        <a:ea typeface="Times New Roman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kern="5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228">
                <a:tc>
                  <a:txBody>
                    <a:bodyPr/>
                    <a:lstStyle/>
                    <a:p>
                      <a:pPr marL="25400" indent="-215900" algn="l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1" u="none" strike="noStrike" spc="-3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spc="-5" dirty="0">
                        <a:latin typeface="Times New Roman"/>
                        <a:ea typeface="Times New Roman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215900" algn="just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0" u="none" strike="noStrike" spc="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Испытываете ли Вы трудности в перемещении на дому или на улице? (Ходьба до 100 м/подъем на 1 лестничный пролет)</a:t>
                      </a:r>
                      <a:endParaRPr lang="ru-RU" sz="1400" spc="-5" dirty="0">
                        <a:latin typeface="Times New Roman"/>
                        <a:ea typeface="Times New Roman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kern="5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176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latin typeface="Times New Roman"/>
                          <a:ea typeface="SimSun"/>
                          <a:cs typeface="Mangal"/>
                        </a:rPr>
                        <a:t>ИТОГО</a:t>
                      </a:r>
                      <a:endParaRPr lang="ru-RU" sz="1400" kern="50" dirty="0">
                        <a:latin typeface="Arial"/>
                        <a:ea typeface="SimSun"/>
                        <a:cs typeface="Mangal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latin typeface="Times New Roman"/>
                          <a:ea typeface="SimSun"/>
                          <a:cs typeface="Mangal"/>
                        </a:rPr>
                        <a:t>Пациент признается «хрупким» и имеющим старческую астению при 3 и более баллах</a:t>
                      </a:r>
                      <a:endParaRPr lang="ru-RU" sz="1400" kern="50" dirty="0">
                        <a:latin typeface="Arial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" indent="-215900" algn="l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endParaRPr lang="ru-RU" sz="1400" spc="-5">
                        <a:latin typeface="Times New Roman"/>
                        <a:ea typeface="Times New Roman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67629" marR="676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9" name="Номер слайда 13"/>
          <p:cNvSpPr>
            <a:spLocks noGrp="1"/>
          </p:cNvSpPr>
          <p:nvPr>
            <p:ph type="sldNum" sz="quarter" idx="12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r>
              <a:rPr lang="ru-RU" altLang="ru-RU" smtClean="0"/>
              <a:t>2</a:t>
            </a:r>
          </a:p>
        </p:txBody>
      </p:sp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49263" y="109538"/>
            <a:ext cx="8228012" cy="654050"/>
          </a:xfrm>
        </p:spPr>
        <p:txBody>
          <a:bodyPr/>
          <a:lstStyle/>
          <a:p>
            <a:pPr algn="ctr"/>
            <a:r>
              <a:rPr lang="ru-RU" altLang="ru-RU" sz="2800" smtClean="0">
                <a:ea typeface="Arial Unicode MS" pitchFamily="34" charset="-128"/>
              </a:rPr>
              <a:t>Алгоритм диагностики ССА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7338" y="6415088"/>
            <a:ext cx="8515350" cy="37306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 dirty="0">
                <a:solidFill>
                  <a:schemeClr val="tx1"/>
                </a:solidFill>
                <a:ea typeface="Arial Unicode MS" pitchFamily="34" charset="-128"/>
              </a:rPr>
              <a:t>Наблюдение участкового терапевта,  выполнение индивидуального плана ведения пациента с ССА</a:t>
            </a:r>
          </a:p>
          <a:p>
            <a:pPr algn="ctr">
              <a:defRPr/>
            </a:pPr>
            <a:endParaRPr lang="ru-RU" altLang="ru-RU" sz="1400" dirty="0">
              <a:solidFill>
                <a:schemeClr val="tx1"/>
              </a:solidFill>
              <a:ea typeface="Arial Unicode MS" pitchFamily="34" charset="-128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411413" y="5634038"/>
            <a:ext cx="0" cy="31273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950" y="4117975"/>
          <a:ext cx="8928100" cy="1903413"/>
        </p:xfrm>
        <a:graphic>
          <a:graphicData uri="http://schemas.openxmlformats.org/drawingml/2006/table">
            <a:tbl>
              <a:tblPr/>
              <a:tblGrid>
                <a:gridCol w="3556000"/>
                <a:gridCol w="2951163"/>
                <a:gridCol w="2420937"/>
              </a:tblGrid>
              <a:tr h="466725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»ХРУПКИЕ» ПАЦИЕНТЫ</a:t>
                      </a:r>
                    </a:p>
                  </a:txBody>
                  <a:tcPr marL="91426" marR="91426" marT="45689" marB="4568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«ПРЕХРУПКИЕ» ПАЦИЕНТЫ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26" marR="91426" marT="45689" marB="4568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«КРЕПКИЕ» ПАЦИЕНТЫ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26" marR="91426" marT="45689" marB="4568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66725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≥3-х положительных ответов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26" marR="91426" marT="45689" marB="4568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1-2 положительных ответа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26" marR="91426" marT="45689" marB="4568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0 положительных ответов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26" marR="91426" marT="45689" marB="4568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969963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обязательная  консультация врача-гериатра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, проведение КГО (стр.3)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составление индивидуального плана ведения пациента</a:t>
                      </a:r>
                    </a:p>
                  </a:txBody>
                  <a:tcPr marL="91426" marR="91426" marT="45689" marB="4568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целесообразна консультация врача-гериатра</a:t>
                      </a:r>
                    </a:p>
                  </a:txBody>
                  <a:tcPr marL="91426" marR="91426" marT="45689" marB="4568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26" marR="91426" marT="45689" marB="4568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306388" y="884238"/>
            <a:ext cx="8513762" cy="37306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1400">
                <a:solidFill>
                  <a:schemeClr val="tx1"/>
                </a:solidFill>
                <a:ea typeface="Arial Unicode MS" pitchFamily="34" charset="-128"/>
              </a:rPr>
              <a:t>Пациенты ≥ 60 лет  -  скрининг по шкале «Возраст не помеха»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950" y="1368425"/>
          <a:ext cx="8928100" cy="2443164"/>
        </p:xfrm>
        <a:graphic>
          <a:graphicData uri="http://schemas.openxmlformats.org/drawingml/2006/table">
            <a:tbl>
              <a:tblPr/>
              <a:tblGrid>
                <a:gridCol w="219075"/>
                <a:gridCol w="8056563"/>
                <a:gridCol w="652462"/>
              </a:tblGrid>
              <a:tr h="276225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№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Вопросы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Ответ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76225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Похудели ли Вы на 5 кг и более за последние 6 месяцев? (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В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ес)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Да/нет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285750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Испытываете ли Вы какие-либо ограничения в повседневной жизни из-за снижения 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ЗР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ения или 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луха?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Да/нет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276225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3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Были ли у Вас в течение последнего года 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Т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равмы, связанные с падением?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Да/нет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3213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4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Чувствуете ли Вы себя подавленным, грустным или встревоженным на протяжении последних недель? (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Н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астроение)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Да/нет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276225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5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Есть ли у Вас проблемы с 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амятью, пониманием, ориентацией или способностью планировать?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Да/нет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3213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6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Страдаете ли Вы недержанием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М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очи?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Да/нет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446088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7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Испытываете ли Вы трудности в перемещении по дому или на улице?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(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Х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одьба до 100 м/ подъем на 1 лестничный пролет)</a:t>
                      </a: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Да/нет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39" marR="91439" marT="59818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  <p:sp>
        <p:nvSpPr>
          <p:cNvPr id="13" name="Стрелка вниз 12"/>
          <p:cNvSpPr/>
          <p:nvPr/>
        </p:nvSpPr>
        <p:spPr bwMode="auto">
          <a:xfrm>
            <a:off x="7334250" y="1243013"/>
            <a:ext cx="288925" cy="393700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altLang="ru-RU"/>
          </a:p>
        </p:txBody>
      </p:sp>
      <p:sp>
        <p:nvSpPr>
          <p:cNvPr id="19" name="Стрелка вниз 18"/>
          <p:cNvSpPr/>
          <p:nvPr/>
        </p:nvSpPr>
        <p:spPr bwMode="auto">
          <a:xfrm>
            <a:off x="4427538" y="3767138"/>
            <a:ext cx="358775" cy="385762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altLang="ru-RU"/>
          </a:p>
        </p:txBody>
      </p:sp>
      <p:sp>
        <p:nvSpPr>
          <p:cNvPr id="20" name="Стрелка вниз 19"/>
          <p:cNvSpPr/>
          <p:nvPr/>
        </p:nvSpPr>
        <p:spPr bwMode="auto">
          <a:xfrm>
            <a:off x="2382838" y="6030913"/>
            <a:ext cx="287337" cy="395287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altLang="ru-RU"/>
          </a:p>
        </p:txBody>
      </p:sp>
      <p:sp>
        <p:nvSpPr>
          <p:cNvPr id="21" name="Стрелка вниз 20"/>
          <p:cNvSpPr/>
          <p:nvPr/>
        </p:nvSpPr>
        <p:spPr bwMode="auto">
          <a:xfrm>
            <a:off x="4786313" y="6021388"/>
            <a:ext cx="288925" cy="393700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altLang="ru-RU"/>
          </a:p>
        </p:txBody>
      </p:sp>
      <p:sp>
        <p:nvSpPr>
          <p:cNvPr id="22" name="Стрелка вниз 21"/>
          <p:cNvSpPr/>
          <p:nvPr/>
        </p:nvSpPr>
        <p:spPr bwMode="auto">
          <a:xfrm>
            <a:off x="7191375" y="6034088"/>
            <a:ext cx="287338" cy="393700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D:\слайды гериатрия\1 - 0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46085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Проблема старения в РФ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В России доля лиц старше трудоспособного возраста увеличится с 2016г. по 2025г. С 24,6% до 27% (39,9 млн.)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Рост продолжительности жизни населения с 67,61 лет в 2007г. до 71,39 в 2015г.</a:t>
            </a:r>
          </a:p>
          <a:p>
            <a:pPr algn="just">
              <a:buNone/>
            </a:pPr>
            <a:r>
              <a:rPr lang="ru-RU" dirty="0" smtClean="0"/>
              <a:t> </a:t>
            </a:r>
          </a:p>
          <a:p>
            <a:pPr algn="just">
              <a:buNone/>
            </a:pPr>
            <a:r>
              <a:rPr lang="ru-RU" dirty="0" smtClean="0"/>
              <a:t>В 2007г. на 1000 чел. трудоспособного возраста приходилось 330 чел. старше трудоспособного возраста, в 2015г. – 412 чел.</a:t>
            </a:r>
            <a:endParaRPr lang="ru-RU" dirty="0"/>
          </a:p>
        </p:txBody>
      </p:sp>
      <p:pic>
        <p:nvPicPr>
          <p:cNvPr id="1026" name="Picture 2" descr="C:\Users\User\Desktop\слайды гериатрия\2 - 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950" y="1844675"/>
          <a:ext cx="8928100" cy="3995738"/>
        </p:xfrm>
        <a:graphic>
          <a:graphicData uri="http://schemas.openxmlformats.org/drawingml/2006/table">
            <a:tbl>
              <a:tblPr/>
              <a:tblGrid>
                <a:gridCol w="1652588"/>
                <a:gridCol w="7275512"/>
              </a:tblGrid>
              <a:tr h="587375">
                <a:tc gridSpan="2"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Заключение врача-гериатра включает:</a:t>
                      </a:r>
                    </a:p>
                  </a:txBody>
                  <a:tcPr marL="91419" marR="91419" marT="45700" marB="457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36813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Результаты оценки состояния здоровья и социального статуса</a:t>
                      </a:r>
                    </a:p>
                  </a:txBody>
                  <a:tcPr marL="91419" marR="91419" marT="45700" marB="457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Анамнез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:  условия жизни, качество питания, сна,  наличие хронической боли, потребности в помощи, отношение к старости, жизненные приоритеты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Физический статус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: выявление гериатрических синдромов (например, синдрома падений, недержания мочи, мальнутриции, снижение физической активности и прочих),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Функциональный статус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:  оценка базовой и инструментальной функциональной активности, тесты для оценки мобильности, определение мышечной силы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Нейропсихическое исследование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: выявление изменений психического статуса (когнитивный дефицит, деменция, депрессия), психологических особенностей личности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45000"/>
                        <a:buFont typeface="Arial" charset="0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Социальный статус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: выявление социальной роли и характера социальных взаимоотношений; условия проживания, потребность социальной помощи и уходе </a:t>
                      </a:r>
                    </a:p>
                  </a:txBody>
                  <a:tcPr marL="91419" marR="91419" marT="45700" marB="457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971550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Индивидуальный план ведения </a:t>
                      </a:r>
                    </a:p>
                  </a:txBody>
                  <a:tcPr marL="91419" marR="91419" marT="45700" marB="457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Рекомендации по диете, физической активности, медикаментозной и немедикаментозной терапии, обустройству быта, необходимости адаптивных технологий, социальной поддержке и уходу. Могут быть даны рекомендации для семьи или опекуна, сиделки, осуществляющих уход за ослабленным пожилым пациентом</a:t>
                      </a:r>
                    </a:p>
                  </a:txBody>
                  <a:tcPr marL="91419" marR="91419" marT="45700" marB="4570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4111" name="Объект 4"/>
          <p:cNvSpPr>
            <a:spLocks noGrp="1"/>
          </p:cNvSpPr>
          <p:nvPr>
            <p:ph idx="1"/>
          </p:nvPr>
        </p:nvSpPr>
        <p:spPr>
          <a:xfrm>
            <a:off x="250825" y="188913"/>
            <a:ext cx="8785225" cy="1416050"/>
          </a:xfrm>
        </p:spPr>
        <p:txBody>
          <a:bodyPr/>
          <a:lstStyle/>
          <a:p>
            <a:pPr marL="0" indent="0"/>
            <a:r>
              <a:rPr lang="ru-RU" altLang="ru-RU" sz="1800" b="1" smtClean="0">
                <a:solidFill>
                  <a:schemeClr val="tx1"/>
                </a:solidFill>
                <a:ea typeface="Arial Unicode MS" pitchFamily="34" charset="-128"/>
              </a:rPr>
              <a:t>Полная диагностика ССА основывается на комплексной гериатрической оценке (КГО)</a:t>
            </a:r>
            <a:r>
              <a:rPr lang="ru-RU" altLang="ru-RU" sz="1800" b="1" smtClean="0">
                <a:ea typeface="Arial Unicode MS" pitchFamily="34" charset="-128"/>
              </a:rPr>
              <a:t> </a:t>
            </a:r>
          </a:p>
          <a:p>
            <a:pPr marL="0" indent="0">
              <a:buFont typeface="Arial" charset="0"/>
              <a:buChar char="•"/>
            </a:pPr>
            <a:r>
              <a:rPr lang="ru-RU" altLang="ru-RU" sz="1400" smtClean="0">
                <a:ea typeface="Arial Unicode MS" pitchFamily="34" charset="-128"/>
              </a:rPr>
              <a:t>КГО</a:t>
            </a:r>
            <a:r>
              <a:rPr lang="ru-RU" altLang="ru-RU" sz="1400" b="1" smtClean="0">
                <a:ea typeface="Arial Unicode MS" pitchFamily="34" charset="-128"/>
              </a:rPr>
              <a:t> </a:t>
            </a:r>
            <a:r>
              <a:rPr lang="ru-RU" altLang="ru-RU" sz="1400" smtClean="0">
                <a:ea typeface="Arial Unicode MS" pitchFamily="34" charset="-128"/>
              </a:rPr>
              <a:t>- междисциплинарный диагностический процесс, результатом которого является  разработка  комплекса мер, направленных на долгосрочную поддержку пожилого человека, создание координированного плана лечения и долговременного наблюдения</a:t>
            </a:r>
          </a:p>
        </p:txBody>
      </p:sp>
      <p:sp>
        <p:nvSpPr>
          <p:cNvPr id="411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r>
              <a:rPr lang="ru-RU" altLang="ru-RU" smtClean="0"/>
              <a:t>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0" y="1052513"/>
          <a:ext cx="9124950" cy="3432175"/>
        </p:xfrm>
        <a:graphic>
          <a:graphicData uri="http://schemas.openxmlformats.org/drawingml/2006/table">
            <a:tbl>
              <a:tblPr/>
              <a:tblGrid>
                <a:gridCol w="1258888"/>
                <a:gridCol w="4465637"/>
                <a:gridCol w="3400425"/>
              </a:tblGrid>
              <a:tr h="566738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Гериатрический синдром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Возможные причины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Рекомендованные мероприятия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65437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Снижение веса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Саркопения (снижение массы и силы мышечной ткани)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Синдром мальнутриции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Отсутствие зубов и зубных протезов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Заболевания ротовой полости, желудочно-кишечного тракта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Снижение функциональной активности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Сенсорные дефициты¹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Полипрагмазия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Депрессия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Когнитивные нарушения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Социальная дезадаптация, одиночество, низкий уровень дохода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marL="285750" indent="-285750"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Регулярная физическая активность²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Рекомендации по рациональному питанию³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Зубопротезирование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Ревизия лекарственных препаратов⁴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Социальная поддержка (участие семьи,  социальной службы)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При необходимости - привлечение социальной службы  с целью организации доставки пищевых продуктов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  <p:sp>
        <p:nvSpPr>
          <p:cNvPr id="5138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r>
              <a:rPr lang="ru-RU" altLang="ru-RU" smtClean="0"/>
              <a:t>4</a:t>
            </a:r>
          </a:p>
        </p:txBody>
      </p:sp>
      <p:sp>
        <p:nvSpPr>
          <p:cNvPr id="5136" name="Заголовок 1"/>
          <p:cNvSpPr>
            <a:spLocks noGrp="1"/>
          </p:cNvSpPr>
          <p:nvPr>
            <p:ph type="title"/>
          </p:nvPr>
        </p:nvSpPr>
        <p:spPr>
          <a:xfrm>
            <a:off x="468313" y="303213"/>
            <a:ext cx="8228012" cy="490537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smtClean="0">
                <a:ea typeface="Arial Unicode MS" pitchFamily="34" charset="-128"/>
              </a:rPr>
              <a:t>Рекомендации по ведению пациентов с ССА</a:t>
            </a:r>
            <a:endParaRPr lang="ru-RU" altLang="ru-RU" smtClean="0">
              <a:ea typeface="Arial Unicode MS" pitchFamily="34" charset="-128"/>
            </a:endParaRPr>
          </a:p>
        </p:txBody>
      </p:sp>
      <p:sp>
        <p:nvSpPr>
          <p:cNvPr id="5137" name="TextBox 1"/>
          <p:cNvSpPr txBox="1">
            <a:spLocks noChangeArrowheads="1"/>
          </p:cNvSpPr>
          <p:nvPr/>
        </p:nvSpPr>
        <p:spPr bwMode="auto">
          <a:xfrm>
            <a:off x="0" y="4484688"/>
            <a:ext cx="9144000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1" hangingPunct="1"/>
            <a:r>
              <a:rPr lang="ru-RU" altLang="ru-RU" sz="1100">
                <a:solidFill>
                  <a:srgbClr val="000000"/>
                </a:solidFill>
                <a:latin typeface="Calibri" pitchFamily="34" charset="0"/>
              </a:rPr>
              <a:t>¹ К сенсорным дефицитам относятся снижение  зрения , слуха, обоняния, осязания, вкусовых ощущений</a:t>
            </a:r>
          </a:p>
          <a:p>
            <a:pPr defTabSz="914400" eaLnBrk="1" hangingPunct="1"/>
            <a:r>
              <a:rPr lang="ru-RU" altLang="ru-RU" sz="1100">
                <a:latin typeface="Calibri" pitchFamily="34" charset="0"/>
              </a:rPr>
              <a:t>² Рекомендации ВОЗ  по физической активности для людей  65 лет и старше включают  занятия аэробной физической нагрузкой  средней интенсивности не менее 150 минут в неделю;  упражнения на равновесие 3 или более дней в неделю; силовые упражнения - 2 или более дней в неделю; пожилые люди, которые долго были малоподвижными, должны начинать заниматься медленно, начиная с нескольких минут в день, и наращивать нагрузки постепенно</a:t>
            </a:r>
          </a:p>
          <a:p>
            <a:pPr defTabSz="914400" eaLnBrk="1" hangingPunct="1"/>
            <a:r>
              <a:rPr lang="ru-RU" altLang="ru-RU" sz="1100">
                <a:solidFill>
                  <a:srgbClr val="000000"/>
                </a:solidFill>
                <a:latin typeface="Calibri" pitchFamily="34" charset="0"/>
              </a:rPr>
              <a:t>³ В среднем суточная энергетическая потребность для пожилого человека составляет около 1600 ккал.  При развитии белково-энергетической недостаточности  суточная калорийность пищи   повышается до 3000 ккал.  В среднем, пожилому человеку нужно съедать 5-7 порций углеводов,4-5 порций овощей,2-3 порции фруктов,2-3 порции молочных продуктов,2 порции мясных продуктов и 1-2 порции жиров в день. Кратность приема пищи-  не менее 4-5  раз в день. Употребление белка около 1 г/кг/сутки, но не более 100 г/сутки. Употребление 6-8 стаканов жидкости в день. Воду не рекомендуется ограничивать даже пациентам с сердечной недостаточностью и отеками. При приготовлении пищи рекомендуется использовать специи. При наличии дисфагии пища должна быть однородной, пюреобразной консистенции, а жидкость – более густой (кисели, простокваша)</a:t>
            </a:r>
          </a:p>
          <a:p>
            <a:pPr defTabSz="914400" eaLnBrk="1" hangingPunct="1"/>
            <a:r>
              <a:rPr lang="ru-RU" altLang="ru-RU" sz="1100">
                <a:solidFill>
                  <a:srgbClr val="000000"/>
                </a:solidFill>
                <a:latin typeface="Calibri" pitchFamily="34" charset="0"/>
              </a:rPr>
              <a:t>⁴ Попросить пациента принести  все лекарства, которые он принимает. Оценка медикаментозной  терапии с учетом совместимости лекарственных препаратов, возможных противопоказаний и побочных эффектов ( критерии </a:t>
            </a:r>
            <a:r>
              <a:rPr lang="en-US" altLang="ru-RU" sz="1100">
                <a:solidFill>
                  <a:srgbClr val="000000"/>
                </a:solidFill>
                <a:latin typeface="Calibri" pitchFamily="34" charset="0"/>
              </a:rPr>
              <a:t>Beers</a:t>
            </a:r>
            <a:r>
              <a:rPr lang="ru-RU" altLang="ru-RU" sz="1100">
                <a:solidFill>
                  <a:srgbClr val="000000"/>
                </a:solidFill>
                <a:latin typeface="Calibri" pitchFamily="34" charset="0"/>
              </a:rPr>
              <a:t> – см. приложение1)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4"/>
          <p:cNvGraphicFramePr>
            <a:graphicFrameLocks noGrp="1"/>
          </p:cNvGraphicFramePr>
          <p:nvPr>
            <p:ph idx="1"/>
          </p:nvPr>
        </p:nvGraphicFramePr>
        <p:xfrm>
          <a:off x="0" y="1022350"/>
          <a:ext cx="9144000" cy="3946740"/>
        </p:xfrm>
        <a:graphic>
          <a:graphicData uri="http://schemas.openxmlformats.org/drawingml/2006/table">
            <a:tbl>
              <a:tblPr/>
              <a:tblGrid>
                <a:gridCol w="1411288"/>
                <a:gridCol w="3521075"/>
                <a:gridCol w="4211637"/>
              </a:tblGrid>
              <a:tr h="487296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Гериатрический синдром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Возможные причины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Рекомендованные мероприятия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459229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Падения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Мышечная слабость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Нарушение походки и равновесия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Периферическая нейропатия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Лекарственные средства, влияющие на ЦНС, Антигипертензивные препараты , особенно при подборе терапии (см. стр. 10)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Снижение зрения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Болевой синдром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Когнитивные нарушения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Депрессия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Факторы окружающей среды 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Опасное поведение, характерное для пожилых людей (например, переход улицы или железнодорожного полотна в неположенном месте)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marL="171450" indent="-171450"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Ограничение приема психоактивных препаратов и нейролептиков (в том числе седативных, снотворных, транквилизаторов и  антидепрессантов)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Организация безопасного быта²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Регулярная  физическая активность ( см. стр.4)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Коррекция нарушений зрения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Рекомендовать  пациентам не носить очки с мультифокальными линзами во время ходьбы, особенно по лестницам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Использование вспомогательных средств  при ходьбе (трости³, ходунки)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Использование бедренных протекторов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Прием витамина Д в дозе не менее 800 МЕ/сут. длительно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Устранение дефицита витамина В12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Рекомендовать пациентам использовать  в зимнее время противоскользящие накладки на обувь 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6162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r>
              <a:rPr lang="ru-RU" altLang="ru-RU" smtClean="0"/>
              <a:t>5</a:t>
            </a:r>
          </a:p>
        </p:txBody>
      </p:sp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5619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smtClean="0">
                <a:ea typeface="Arial Unicode MS" pitchFamily="34" charset="-128"/>
              </a:rPr>
              <a:t>Рекомендации по ведению пациентов с ССА </a:t>
            </a:r>
            <a:r>
              <a:rPr lang="ru-RU" altLang="ru-RU" sz="1200" smtClean="0">
                <a:ea typeface="Arial Unicode MS" pitchFamily="34" charset="-128"/>
              </a:rPr>
              <a:t>/продолжение 1/</a:t>
            </a:r>
            <a:r>
              <a:rPr lang="ru-RU" altLang="ru-RU" sz="2800" smtClean="0">
                <a:ea typeface="Arial Unicode MS" pitchFamily="34" charset="-128"/>
              </a:rPr>
              <a:t/>
            </a:r>
            <a:br>
              <a:rPr lang="ru-RU" altLang="ru-RU" sz="2800" smtClean="0">
                <a:ea typeface="Arial Unicode MS" pitchFamily="34" charset="-128"/>
              </a:rPr>
            </a:br>
            <a:endParaRPr lang="ru-RU" altLang="ru-RU" smtClean="0">
              <a:ea typeface="Arial Unicode MS" pitchFamily="34" charset="-128"/>
            </a:endParaRPr>
          </a:p>
        </p:txBody>
      </p:sp>
      <p:sp>
        <p:nvSpPr>
          <p:cNvPr id="6161" name="TextBox 6"/>
          <p:cNvSpPr txBox="1">
            <a:spLocks noChangeArrowheads="1"/>
          </p:cNvSpPr>
          <p:nvPr/>
        </p:nvSpPr>
        <p:spPr bwMode="auto">
          <a:xfrm>
            <a:off x="0" y="5260975"/>
            <a:ext cx="9144000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1" hangingPunct="1"/>
            <a:r>
              <a:rPr lang="ru-RU" altLang="ru-RU" sz="1100">
                <a:solidFill>
                  <a:srgbClr val="000000"/>
                </a:solidFill>
                <a:latin typeface="Calibri" pitchFamily="34" charset="0"/>
              </a:rPr>
              <a:t>¹ К факторам окружающей среды, повышающим риск падений относятся </a:t>
            </a:r>
            <a:r>
              <a:rPr lang="ru-RU" altLang="ru-RU" sz="1100">
                <a:latin typeface="Calibri" pitchFamily="34" charset="0"/>
              </a:rPr>
              <a:t> скользкий пол, плохое освещение, отсутствие перил на лестницах, узкие ступеньки, провода на полу и т.д</a:t>
            </a:r>
            <a:r>
              <a:rPr lang="ru-RU" altLang="ru-RU" sz="1100">
                <a:solidFill>
                  <a:srgbClr val="000000"/>
                </a:solidFill>
                <a:latin typeface="Calibri" pitchFamily="34" charset="0"/>
              </a:rPr>
              <a:t> </a:t>
            </a:r>
          </a:p>
          <a:p>
            <a:pPr defTabSz="914400"/>
            <a:r>
              <a:rPr lang="ru-RU" altLang="ru-RU" sz="1100">
                <a:solidFill>
                  <a:srgbClr val="000000"/>
                </a:solidFill>
                <a:latin typeface="Calibri" pitchFamily="34" charset="0"/>
              </a:rPr>
              <a:t>² Рекомендовать пациентам  </a:t>
            </a:r>
            <a:r>
              <a:rPr lang="ru-RU" altLang="ru-RU" sz="1100">
                <a:latin typeface="Calibri" pitchFamily="34" charset="0"/>
              </a:rPr>
              <a:t>убрать посторонние предметы с пола, убрать коврики или  приклеить их к полу клейкой  основой, положить нескользящий коврик на  пол в  ванной комнате и в  душе, оборудовать  ванну и пространство рядом с туалетом поручнями, повесить ночник в спальне так, чтобы  путь от кровати до ванной был хорошо освещен, не использовать  стул в качестве стремянки</a:t>
            </a:r>
          </a:p>
          <a:p>
            <a:pPr defTabSz="914400"/>
            <a:r>
              <a:rPr lang="ru-RU" altLang="ru-RU" sz="1100">
                <a:latin typeface="Calibri" pitchFamily="34" charset="0"/>
              </a:rPr>
              <a:t>³  Для правильного подбора трости по высоте  пациент должен встать прямо, свободно опустить руки и слегка согнуть их в локте (примерно на 15-20 градусов) - при этом рукоятка трости должна находиться на уровне линии изгиба запястья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071563"/>
          <a:ext cx="9142413" cy="4373562"/>
        </p:xfrm>
        <a:graphic>
          <a:graphicData uri="http://schemas.openxmlformats.org/drawingml/2006/table">
            <a:tbl>
              <a:tblPr/>
              <a:tblGrid>
                <a:gridCol w="1331913"/>
                <a:gridCol w="2808287"/>
                <a:gridCol w="5002213"/>
              </a:tblGrid>
              <a:tr h="519113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Гериатрический синдром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Возможные причины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Рекомендованные мероприятия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54449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Когнитивные нарушения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Первичные деменции ( болезнь Альцгеймера  и  др.)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Деменция при мультисистемных дегенерациях ЦНС (деменция с тельцами Леви, болезнь Паркинсона с деменцией и др.)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Вторичные деменции ( сосудистая деменция, нормотензивная гидроцефалия, посттравматическая/метаболическая/токсическая энцефалопатии и др.)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Смешанная деменции ( болезнь Альцгеймера + сосудистая деменция)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marL="171450" indent="-171450"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Консультация специалиста по нарушениям памяти : 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   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консультация гериатра  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при наличии когнитивных расстройств  с    декомпенсацией соматической патологии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   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консультация  невролога 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при наличии когнитивных расстройств, не достигающих стадии деменции, при  наличии деменции с невыраженными аффективно-поведенческими расстройствами,  при наличии  когнитивных расстройств с началом  ранее 65 лет, а так же с неврологической симптоматикой, при внезапном начале  и/ или быстропрогрессирующем течении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    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консультация психиатра 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при наличии  аффективно-поведенческих расстройств (неадекватное поведение, галлюцинации, агрессия, возбуждение, апатия, тяжелая депрессия)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Регулярная физическая активность ( См. стр.4)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Выявление и коррекция сердечно-сосудистых заболеваний (см. стр. 10) и сахарного диабета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Выявление и коррекция дефицита  витамина В12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Когнитивный тренинг</a:t>
                      </a:r>
                      <a:r>
                        <a:rPr kumimoji="0" lang="ru-RU" altLang="ru-RU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Профилактика падений (см. стр. 5)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7186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r>
              <a:rPr lang="ru-RU" altLang="ru-RU" smtClean="0"/>
              <a:t>6</a:t>
            </a:r>
          </a:p>
        </p:txBody>
      </p:sp>
      <p:sp>
        <p:nvSpPr>
          <p:cNvPr id="718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796925"/>
          </a:xfrm>
        </p:spPr>
        <p:txBody>
          <a:bodyPr/>
          <a:lstStyle/>
          <a:p>
            <a:pPr algn="ctr"/>
            <a:r>
              <a:rPr lang="ru-RU" altLang="ru-RU" sz="2800" smtClean="0">
                <a:ea typeface="Arial Unicode MS" pitchFamily="34" charset="-128"/>
              </a:rPr>
              <a:t>Рекомендации по ведению пациентов с ССА </a:t>
            </a:r>
            <a:r>
              <a:rPr lang="ru-RU" altLang="ru-RU" sz="1200" smtClean="0">
                <a:ea typeface="Arial Unicode MS" pitchFamily="34" charset="-128"/>
              </a:rPr>
              <a:t>/продолжение 2/</a:t>
            </a:r>
          </a:p>
        </p:txBody>
      </p:sp>
      <p:sp>
        <p:nvSpPr>
          <p:cNvPr id="7185" name="TextBox 3"/>
          <p:cNvSpPr txBox="1">
            <a:spLocks noChangeArrowheads="1"/>
          </p:cNvSpPr>
          <p:nvPr/>
        </p:nvSpPr>
        <p:spPr bwMode="auto">
          <a:xfrm>
            <a:off x="209550" y="5808663"/>
            <a:ext cx="8934450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100">
                <a:latin typeface="Calibri" pitchFamily="34" charset="0"/>
              </a:rPr>
              <a:t>¹</a:t>
            </a:r>
            <a:r>
              <a:rPr lang="ru-RU" altLang="ru-RU" sz="1100">
                <a:solidFill>
                  <a:srgbClr val="000000"/>
                </a:solidFill>
                <a:latin typeface="Calibri" pitchFamily="34" charset="0"/>
              </a:rPr>
              <a:t>Когнитивный тренинг –  выполнение упражнений, направленных на </a:t>
            </a:r>
            <a:r>
              <a:rPr lang="ru-RU" altLang="ru-RU" sz="1100"/>
              <a:t>тренировку когнитивных функции. например  заучивание стихов, решение логических задач, разгадывание кроссвордов, изучение  иностранных языков и т.д.</a:t>
            </a:r>
            <a:r>
              <a:rPr lang="ru-RU" altLang="ru-RU" sz="1100">
                <a:solidFill>
                  <a:srgbClr val="000000"/>
                </a:solidFill>
                <a:latin typeface="Calibri" pitchFamily="34" charset="0"/>
              </a:rPr>
              <a:t> </a:t>
            </a:r>
          </a:p>
          <a:p>
            <a:endParaRPr lang="ru-RU" altLang="ru-RU" sz="1100">
              <a:latin typeface="Calibri" pitchFamily="34" charset="0"/>
            </a:endParaRPr>
          </a:p>
          <a:p>
            <a:endParaRPr lang="ru-RU" altLang="ru-RU" sz="1100">
              <a:latin typeface="Calibri" pitchFamily="34" charset="0"/>
            </a:endParaRPr>
          </a:p>
          <a:p>
            <a:endParaRPr lang="ru-RU" altLang="ru-RU" sz="11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050925"/>
          <a:ext cx="9140825" cy="3241675"/>
        </p:xfrm>
        <a:graphic>
          <a:graphicData uri="http://schemas.openxmlformats.org/drawingml/2006/table">
            <a:tbl>
              <a:tblPr/>
              <a:tblGrid>
                <a:gridCol w="1331913"/>
                <a:gridCol w="3311525"/>
                <a:gridCol w="4497387"/>
              </a:tblGrid>
              <a:tr h="557213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Гериатрический синдром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Возможные причины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Рекомендованные мероприятия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684462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Недержание мочи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Возрастные изменения мочевых путей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Эффект лекарственных препаратов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Пролапс тазовых органов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Заболевания предстательной железы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Сопутствующие заболевания (неврологические, метаболические)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Хирургическое лечение и лучевая терапия органов мочеполовой системы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Нарушением когнитивного и/или физического функционирования, действие психологических факторов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marL="285750" indent="-285750"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Упражнения для тренировки мышц тазового дня ¹ при ургентном и /или стрессовом недержании мочи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Тренировка мочевого пузыря² при ургентном недержании мочи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Диетические рекомендации ( уменьшение потребления кофеин-содержащих  напитков)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Лечение запоров³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Ревизия лекарственных  препаратов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Консультация гериатра/уролога/гинеколога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Обеспечение  абсорбирующим бельем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  <p:sp>
        <p:nvSpPr>
          <p:cNvPr id="8210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r>
              <a:rPr lang="ru-RU" altLang="ru-RU" smtClean="0"/>
              <a:t>7</a:t>
            </a:r>
          </a:p>
        </p:txBody>
      </p:sp>
      <p:sp>
        <p:nvSpPr>
          <p:cNvPr id="820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706437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smtClean="0">
                <a:ea typeface="Arial Unicode MS" pitchFamily="34" charset="-128"/>
              </a:rPr>
              <a:t>Рекомендации по ведению пациентов с ССА </a:t>
            </a:r>
            <a:r>
              <a:rPr lang="ru-RU" altLang="ru-RU" sz="1200" smtClean="0">
                <a:ea typeface="Arial Unicode MS" pitchFamily="34" charset="-128"/>
              </a:rPr>
              <a:t>/продолжение 3/</a:t>
            </a:r>
            <a:br>
              <a:rPr lang="ru-RU" altLang="ru-RU" sz="1200" smtClean="0">
                <a:ea typeface="Arial Unicode MS" pitchFamily="34" charset="-128"/>
              </a:rPr>
            </a:br>
            <a:endParaRPr lang="ru-RU" altLang="ru-RU" sz="1200" smtClean="0">
              <a:ea typeface="Arial Unicode MS" pitchFamily="34" charset="-128"/>
            </a:endParaRPr>
          </a:p>
        </p:txBody>
      </p:sp>
      <p:sp>
        <p:nvSpPr>
          <p:cNvPr id="8209" name="TextBox 6"/>
          <p:cNvSpPr txBox="1">
            <a:spLocks noChangeArrowheads="1"/>
          </p:cNvSpPr>
          <p:nvPr/>
        </p:nvSpPr>
        <p:spPr bwMode="auto">
          <a:xfrm>
            <a:off x="0" y="4724400"/>
            <a:ext cx="9144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100">
                <a:latin typeface="Calibri" pitchFamily="34" charset="0"/>
              </a:rPr>
              <a:t>¹ Упражнения Кегеля - 3 сета по 8-12 сокращений мышц тазового дна  в течение 8-10 сек каждый 3 раза в день ежедневно в течение по крайней мене 15-20 недель</a:t>
            </a:r>
          </a:p>
          <a:p>
            <a:r>
              <a:rPr lang="ru-RU" altLang="ru-RU" sz="1100">
                <a:latin typeface="Calibri" pitchFamily="34" charset="0"/>
              </a:rPr>
              <a:t>² Тренировка мочевого пузыря направлена на восстановление произвольного контроля над функцией мочевого пузыря. С помощью дневника мочеиспусканий определяется минимальный временной промежуток между мочеиспусканиями. Рекомендуется регулярное мочеиспускание с равными промежутками времени, начиная от минимального. После 2-х дней без эпизодов недержания мочи -  увеличение интервала между мочеиспусканиями ( отвлечение путем расслабления, глубокого дыхания или быстрого сокращения мышц тазового дна).  Интервал постепенно увеличивается, пока не достигнет 3-4 часов. Длительность обучения -  до 6 недель.</a:t>
            </a:r>
          </a:p>
          <a:p>
            <a:r>
              <a:rPr lang="ru-RU" altLang="ru-RU" sz="1100">
                <a:latin typeface="Calibri" pitchFamily="34" charset="0"/>
              </a:rPr>
              <a:t>³ Увеличение объема потребляемой жидкости до 1,5-2 литров в сутки. Увеличение в рационе питания продуктов, богатых растительной клетчаткой (до 100 грамм салата из сырых овощей в день). Употребление продуктов  с лакто- и бифидофлорой. Регулярная физическая активность. Поведенческая терапия («приучить себя к утреннему стулу»). Исключить продукты, задерживающие опорожнение кишечника (крепкий черный чай,черника, манная и рисовые каши).</a:t>
            </a:r>
            <a:r>
              <a:rPr lang="ru-RU" alt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-14288" y="1341438"/>
          <a:ext cx="9123363" cy="4030836"/>
        </p:xfrm>
        <a:graphic>
          <a:graphicData uri="http://schemas.openxmlformats.org/drawingml/2006/table">
            <a:tbl>
              <a:tblPr/>
              <a:tblGrid>
                <a:gridCol w="1633538"/>
                <a:gridCol w="2800350"/>
                <a:gridCol w="4689475"/>
              </a:tblGrid>
              <a:tr h="647616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Гериатрический синдром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Возможные причины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Рекомендованные мероприятия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71500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Снижение настроения и депрессия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AE2CA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Полиморбидность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Деменция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Злоупотребление седативными и снотворными средствами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Одиночество, социальная изоляция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AE2CA"/>
                    </a:solidFill>
                  </a:tcPr>
                </a:tc>
                <a:tc>
                  <a:txBody>
                    <a:bodyPr/>
                    <a:lstStyle>
                      <a:lvl1pPr marL="171450" indent="-171450"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Направление  пациента в  территориальные центры социального обслуживания с   целью  организации досуга, преодоления социальной изоляции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В случае  наличия большого депрессивного расстройства и/или суицидальных мыслей -  консультация психиатра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AE2CA"/>
                    </a:solidFill>
                  </a:tcPr>
                </a:tc>
              </a:tr>
              <a:tr h="2011545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Снижение функциональной активности/трудности при ходьбе, перемещении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AE2CA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Мышечная слабость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Заболевания суставов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Периферическая нейропатия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Поражение головного мозга (ЦВБ, деменция, гидроцефалия, объемные образования)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AE2CA"/>
                    </a:solidFill>
                  </a:tcPr>
                </a:tc>
                <a:tc>
                  <a:txBody>
                    <a:bodyPr/>
                    <a:lstStyle>
                      <a:lvl1pPr marL="171450" indent="-171450"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Регулярная  физическая  активность (см. стр.4)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Использование вспомогательных устройств при ходьбе (трости, ходунки, кресла-каталки)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Прием витамина Д в дозе не менее 800 МЕ/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сут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. длительно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Устранение дефицита витамина В12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Протезирование суставов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При необходимости-организация медицинского и социального патронажа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AE2CA"/>
                    </a:solidFill>
                  </a:tcPr>
                </a:tc>
              </a:tr>
            </a:tbl>
          </a:graphicData>
        </a:graphic>
      </p:graphicFrame>
      <p:sp>
        <p:nvSpPr>
          <p:cNvPr id="9237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r>
              <a:rPr lang="ru-RU" altLang="ru-RU" smtClean="0"/>
              <a:t>8</a:t>
            </a:r>
          </a:p>
        </p:txBody>
      </p:sp>
      <p:sp>
        <p:nvSpPr>
          <p:cNvPr id="923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706437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smtClean="0">
                <a:ea typeface="Arial Unicode MS" pitchFamily="34" charset="-128"/>
              </a:rPr>
              <a:t>Рекомендации по ведению пациентов с ССА </a:t>
            </a:r>
            <a:r>
              <a:rPr lang="ru-RU" altLang="ru-RU" sz="1200" smtClean="0">
                <a:ea typeface="Arial Unicode MS" pitchFamily="34" charset="-128"/>
              </a:rPr>
              <a:t>/продолжение 4/</a:t>
            </a:r>
            <a:br>
              <a:rPr lang="ru-RU" altLang="ru-RU" sz="1200" smtClean="0">
                <a:ea typeface="Arial Unicode MS" pitchFamily="34" charset="-128"/>
              </a:rPr>
            </a:br>
            <a:endParaRPr lang="ru-RU" altLang="ru-RU" sz="1200" smtClean="0">
              <a:ea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8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r>
              <a:rPr lang="ru-RU" altLang="ru-RU" smtClean="0"/>
              <a:t>9</a:t>
            </a:r>
          </a:p>
        </p:txBody>
      </p:sp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701675"/>
          </a:xfrm>
        </p:spPr>
        <p:txBody>
          <a:bodyPr/>
          <a:lstStyle/>
          <a:p>
            <a:pPr algn="ctr"/>
            <a:r>
              <a:rPr lang="ru-RU" altLang="ru-RU" sz="2800" smtClean="0">
                <a:ea typeface="Arial Unicode MS" pitchFamily="34" charset="-128"/>
              </a:rPr>
              <a:t>Рекомендации по ведению пациентов с ССА </a:t>
            </a:r>
            <a:r>
              <a:rPr lang="ru-RU" altLang="ru-RU" sz="1200" smtClean="0">
                <a:ea typeface="Arial Unicode MS" pitchFamily="34" charset="-128"/>
              </a:rPr>
              <a:t>/продолжение 5/</a:t>
            </a:r>
            <a:endParaRPr lang="ru-RU" altLang="ru-RU" smtClean="0">
              <a:ea typeface="Arial Unicode MS" pitchFamily="34" charset="-128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341438"/>
          <a:ext cx="9144000" cy="2659214"/>
        </p:xfrm>
        <a:graphic>
          <a:graphicData uri="http://schemas.openxmlformats.org/drawingml/2006/table">
            <a:tbl>
              <a:tblPr/>
              <a:tblGrid>
                <a:gridCol w="1619250"/>
                <a:gridCol w="2825750"/>
                <a:gridCol w="4699000"/>
              </a:tblGrid>
              <a:tr h="647576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Гериатрический синдром</a:t>
                      </a: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Возможные причины</a:t>
                      </a: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Рекомендованные мероприятия</a:t>
                      </a: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011486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Полипрагмазия¹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Полиморбидность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Отсутствие учета назначений других врачей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Отсутствие четких рекомендаций  со стороны врача о необходимой длительности приема лекарственных препаратов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Прием пациентом препаратов без назначений врача</a:t>
                      </a: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marL="285750" indent="-285750"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Регулярная  ревизия  лекарственных препаратов, попросить пациента принести  ВСЕ лекарства, которые он принимает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Назначение лекарственных препаратов  строго по показаниям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Оценка медикаментозной  терапии с учетом совместимости лекарственных препаратов, возможных противопоказаний и побочных эффектов ( критерии </a:t>
                      </a: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Beers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– см. приложение 1)</a:t>
                      </a:r>
                    </a:p>
                  </a:txBody>
                  <a:tcPr marT="45699" marB="4569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  <p:sp>
        <p:nvSpPr>
          <p:cNvPr id="10257" name="TextBox 6"/>
          <p:cNvSpPr txBox="1">
            <a:spLocks noChangeArrowheads="1"/>
          </p:cNvSpPr>
          <p:nvPr/>
        </p:nvSpPr>
        <p:spPr bwMode="auto">
          <a:xfrm>
            <a:off x="250825" y="4365625"/>
            <a:ext cx="87852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100">
                <a:latin typeface="Calibri" pitchFamily="34" charset="0"/>
              </a:rPr>
              <a:t>¹ Полипрагмазия – назначение  лекарственных средств  без соответствующих показаний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ъект 2"/>
          <p:cNvSpPr>
            <a:spLocks noGrp="1"/>
          </p:cNvSpPr>
          <p:nvPr>
            <p:ph idx="1"/>
          </p:nvPr>
        </p:nvSpPr>
        <p:spPr>
          <a:xfrm>
            <a:off x="468313" y="260350"/>
            <a:ext cx="8228012" cy="5503863"/>
          </a:xfrm>
        </p:spPr>
        <p:txBody>
          <a:bodyPr/>
          <a:lstStyle/>
          <a:p>
            <a:pPr algn="ctr" eaLnBrk="1" hangingPunct="1"/>
            <a:r>
              <a:rPr lang="ru-RU" altLang="ru-RU" smtClean="0">
                <a:ea typeface="Arial Unicode MS" pitchFamily="34" charset="-128"/>
              </a:rPr>
              <a:t>Динамическое наблюдение</a:t>
            </a:r>
          </a:p>
          <a:p>
            <a:pPr eaLnBrk="1" hangingPunct="1"/>
            <a:endParaRPr lang="ru-RU" altLang="ru-RU" smtClean="0">
              <a:ea typeface="Arial Unicode MS" pitchFamily="34" charset="-128"/>
            </a:endParaRPr>
          </a:p>
        </p:txBody>
      </p:sp>
      <p:sp>
        <p:nvSpPr>
          <p:cNvPr id="14361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r>
              <a:rPr lang="ru-RU" altLang="ru-RU" smtClean="0"/>
              <a:t>13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3500" y="828675"/>
          <a:ext cx="9037638" cy="5557842"/>
        </p:xfrm>
        <a:graphic>
          <a:graphicData uri="http://schemas.openxmlformats.org/drawingml/2006/table">
            <a:tbl>
              <a:tblPr/>
              <a:tblGrid>
                <a:gridCol w="1366838"/>
                <a:gridCol w="3721100"/>
                <a:gridCol w="3949700"/>
              </a:tblGrid>
              <a:tr h="518130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Категория пациентов</a:t>
                      </a:r>
                    </a:p>
                  </a:txBody>
                  <a:tcPr marL="91452" marR="9145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Цель</a:t>
                      </a:r>
                    </a:p>
                  </a:txBody>
                  <a:tcPr marL="91452" marR="9145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Мероприятия</a:t>
                      </a:r>
                    </a:p>
                  </a:txBody>
                  <a:tcPr marL="91452" marR="9145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798422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«Хрупкие»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52" marR="9145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Обеспечение максимально высокого качества жизни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Снижение заболеваемости и смертности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Сохранение функциональности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 В случае   развитии зависимости  –проведение реабилитационных,   адаптивных программ, социальной и медико-социальной поддержки и ухода</a:t>
                      </a:r>
                    </a:p>
                  </a:txBody>
                  <a:tcPr marL="91452" marR="9145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Выполнение рекомендаций  врача-гериатра</a:t>
                      </a:r>
                    </a:p>
                  </a:txBody>
                  <a:tcPr marL="91452" marR="9145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1526992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«Прехрупкие»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52" marR="9145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Предупреждение преждевременного старения</a:t>
                      </a:r>
                    </a:p>
                  </a:txBody>
                  <a:tcPr marL="91452" marR="9145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Скрининг по шкале «Возраст не помеха» 1 раз в 6 месяцев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Рекомендации по физической активности и  рациональному питанию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Лечение имеющихся гериатрических синдромов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Лечение хронических заболеваний</a:t>
                      </a:r>
                    </a:p>
                  </a:txBody>
                  <a:tcPr marL="91452" marR="9145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1714294"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«Крепкие» </a:t>
                      </a:r>
                    </a:p>
                  </a:txBody>
                  <a:tcPr marL="91452" marR="9145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Предупреждение преждевременного старения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1452" marR="9145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3000"/>
                        </a:lnSpc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1pPr>
                      <a:lvl2pPr marL="457200">
                        <a:lnSpc>
                          <a:spcPct val="93000"/>
                        </a:lnSpc>
                        <a:spcAft>
                          <a:spcPts val="113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2pPr>
                      <a:lvl3pPr marL="914400">
                        <a:lnSpc>
                          <a:spcPct val="93000"/>
                        </a:lnSpc>
                        <a:spcAft>
                          <a:spcPts val="85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3pPr>
                      <a:lvl4pPr marL="1371600">
                        <a:lnSpc>
                          <a:spcPct val="93000"/>
                        </a:lnSpc>
                        <a:spcAft>
                          <a:spcPts val="57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4pPr>
                      <a:lvl5pPr marL="1828800">
                        <a:lnSpc>
                          <a:spcPct val="93000"/>
                        </a:lnSpc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5pPr>
                      <a:lvl6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6pPr>
                      <a:lvl7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7pPr>
                      <a:lvl8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8pPr>
                      <a:lvl9pPr indent="-228600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Скрининг по шкале «Возраст не помеха» ежегодно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Рекомендации по регулярной физической активности и рациональному питанию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Лечение хронических заболеваний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Arial Unicode MS" pitchFamily="34" charset="-128"/>
                          <a:cs typeface="Arial Unicode MS" pitchFamily="34" charset="-128"/>
                        </a:rPr>
                        <a:t>Формирование психологии активного долголетия</a:t>
                      </a:r>
                    </a:p>
                  </a:txBody>
                  <a:tcPr marL="91452" marR="91452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Принцип гериатрии – </a:t>
            </a:r>
            <a:r>
              <a:rPr lang="ru-RU" sz="5400" dirty="0" smtClean="0"/>
              <a:t>междисциплинарное взаимодействие</a:t>
            </a:r>
            <a:endParaRPr lang="ru-RU" sz="60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Гериатры должны обучать терапевтов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22182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Гериатр – врач с энциклопедическими знаниями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слайды гериатрия\2 - 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слайды гериатрия\2 - 0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15% отводится здравоохранению</a:t>
            </a:r>
          </a:p>
          <a:p>
            <a:pPr>
              <a:buNone/>
            </a:pPr>
            <a:r>
              <a:rPr lang="ru-RU" sz="3600" dirty="0" smtClean="0"/>
              <a:t>50% образу жизни</a:t>
            </a:r>
          </a:p>
          <a:p>
            <a:pPr>
              <a:buNone/>
            </a:pPr>
            <a:r>
              <a:rPr lang="ru-RU" sz="3600" dirty="0" smtClean="0"/>
              <a:t>30% наследственности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Активное долголетие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Сокращение вызовов СМП в 2 раза</a:t>
            </a:r>
          </a:p>
          <a:p>
            <a:r>
              <a:rPr lang="ru-RU" dirty="0" smtClean="0"/>
              <a:t>Сокращение госпитализаций с 48% до 32%</a:t>
            </a:r>
          </a:p>
          <a:p>
            <a:r>
              <a:rPr lang="ru-RU" dirty="0" smtClean="0"/>
              <a:t>Снижает на 9% затраты на лекарства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Эффективность гериатрии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Хронические возраст – ассоциированные заболевания</a:t>
            </a:r>
          </a:p>
          <a:p>
            <a:r>
              <a:rPr lang="ru-RU" dirty="0" smtClean="0"/>
              <a:t>Социальные проблемы</a:t>
            </a:r>
          </a:p>
          <a:p>
            <a:r>
              <a:rPr lang="ru-RU" dirty="0" smtClean="0"/>
              <a:t>Биологический возраст (хрупкость и старческая астения)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 кита гериатрии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dirty="0" smtClean="0"/>
              <a:t> </a:t>
            </a:r>
            <a:r>
              <a:rPr lang="ru-RU" dirty="0" smtClean="0"/>
              <a:t>Перечень поручений Президента Российской Федерации по итогам заседания Президиума Госсовета Российской Федерации «</a:t>
            </a:r>
            <a:r>
              <a:rPr lang="ru-RU" b="1" dirty="0" smtClean="0"/>
              <a:t>О развитии системы социальной защиты граждан пожилого возраста»</a:t>
            </a:r>
            <a:r>
              <a:rPr lang="ru-RU" dirty="0" smtClean="0"/>
              <a:t> от </a:t>
            </a:r>
          </a:p>
          <a:p>
            <a:pPr algn="ctr">
              <a:buNone/>
            </a:pPr>
            <a:r>
              <a:rPr lang="ru-RU" dirty="0" smtClean="0"/>
              <a:t>05.08.2014 г.</a:t>
            </a:r>
          </a:p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/>
              <a:t>Распоряжение Правительства РФ от 05.02.2016 г. </a:t>
            </a:r>
            <a:r>
              <a:rPr lang="ru-RU" b="1" dirty="0" smtClean="0"/>
              <a:t>«Стратегия действий в интересах граждан старшего поколения»</a:t>
            </a:r>
            <a:endParaRPr lang="ru-RU" sz="3600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406</TotalTime>
  <Words>2777</Words>
  <Application>Microsoft Office PowerPoint</Application>
  <PresentationFormat>Экран (4:3)</PresentationFormat>
  <Paragraphs>401</Paragraphs>
  <Slides>39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Открытая</vt:lpstr>
      <vt:lpstr>                    Гериатрия- приоритетное направление развития здравоохранения Гериатрия - требование времени Гериатрия – самая «молодая» отрасль медицины</vt:lpstr>
      <vt:lpstr>       Постарение населения    </vt:lpstr>
      <vt:lpstr>Слайд 3</vt:lpstr>
      <vt:lpstr>Слайд 4</vt:lpstr>
      <vt:lpstr>Слайд 5</vt:lpstr>
      <vt:lpstr>Активное долголетие</vt:lpstr>
      <vt:lpstr>Эффективность гериатрии</vt:lpstr>
      <vt:lpstr>3 кита гериатрии</vt:lpstr>
      <vt:lpstr>Слайд 9</vt:lpstr>
      <vt:lpstr>Слайд 10</vt:lpstr>
      <vt:lpstr>Слайд 11</vt:lpstr>
      <vt:lpstr>Слайд 12</vt:lpstr>
      <vt:lpstr>Слайд 13</vt:lpstr>
      <vt:lpstr>Слайд 14</vt:lpstr>
      <vt:lpstr> Пилотный проект – территория заботы </vt:lpstr>
      <vt:lpstr>Слайд 16</vt:lpstr>
      <vt:lpstr>Слайд 17</vt:lpstr>
      <vt:lpstr>Слайд 18</vt:lpstr>
      <vt:lpstr>Слайд 19</vt:lpstr>
      <vt:lpstr>Слайд 20</vt:lpstr>
      <vt:lpstr>З уровня оказания мед.помощи</vt:lpstr>
      <vt:lpstr>Слайд 22</vt:lpstr>
      <vt:lpstr>Слайд 23</vt:lpstr>
      <vt:lpstr>Функции кабинета:</vt:lpstr>
      <vt:lpstr>Слайд 25</vt:lpstr>
      <vt:lpstr>Слайд 26</vt:lpstr>
      <vt:lpstr>Слайд 27</vt:lpstr>
      <vt:lpstr>Алгоритм диагностики ССА</vt:lpstr>
      <vt:lpstr>Слайд 29</vt:lpstr>
      <vt:lpstr>Слайд 30</vt:lpstr>
      <vt:lpstr>Рекомендации по ведению пациентов с ССА</vt:lpstr>
      <vt:lpstr>Рекомендации по ведению пациентов с ССА /продолжение 1/ </vt:lpstr>
      <vt:lpstr>Рекомендации по ведению пациентов с ССА /продолжение 2/</vt:lpstr>
      <vt:lpstr>Рекомендации по ведению пациентов с ССА /продолжение 3/ </vt:lpstr>
      <vt:lpstr>Рекомендации по ведению пациентов с ССА /продолжение 4/ </vt:lpstr>
      <vt:lpstr>Рекомендации по ведению пациентов с ССА /продолжение 5/</vt:lpstr>
      <vt:lpstr>Слайд 37</vt:lpstr>
      <vt:lpstr>Слайд 38</vt:lpstr>
      <vt:lpstr>  Гериатр – врач с энциклопедическими знаниями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Гериатрия- приоритетное направление развития здравоохранения</dc:title>
  <dc:creator>Пользователь Windows</dc:creator>
  <cp:lastModifiedBy>Home</cp:lastModifiedBy>
  <cp:revision>50</cp:revision>
  <dcterms:created xsi:type="dcterms:W3CDTF">2016-12-22T03:12:48Z</dcterms:created>
  <dcterms:modified xsi:type="dcterms:W3CDTF">2017-02-27T16:34:23Z</dcterms:modified>
</cp:coreProperties>
</file>