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charts/chart9.xml" ContentType="application/vnd.openxmlformats-officedocument.drawingml.chart+xml"/>
  <Override PartName="/ppt/tags/tag18.xml" ContentType="application/vnd.openxmlformats-officedocument.presentationml.tags+xml"/>
  <Override PartName="/ppt/charts/chart7.xml" ContentType="application/vnd.openxmlformats-officedocument.drawingml.chart+xml"/>
  <Override PartName="/ppt/tags/tag14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gif" ContentType="image/gif"/>
  <Default Extension="vml" ContentType="application/vnd.openxmlformats-officedocument.vmlDrawing"/>
  <Override PartName="/ppt/tags/tag15.xml" ContentType="application/vnd.openxmlformats-officedocument.presentationml.tags+xml"/>
  <Override PartName="/ppt/charts/chart4.xml" ContentType="application/vnd.openxmlformats-officedocument.drawingml.chart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2" r:id="rId3"/>
    <p:sldId id="311" r:id="rId4"/>
    <p:sldId id="312" r:id="rId5"/>
    <p:sldId id="258" r:id="rId6"/>
    <p:sldId id="320" r:id="rId7"/>
    <p:sldId id="329" r:id="rId8"/>
    <p:sldId id="330" r:id="rId9"/>
    <p:sldId id="293" r:id="rId10"/>
    <p:sldId id="321" r:id="rId11"/>
    <p:sldId id="297" r:id="rId12"/>
    <p:sldId id="298" r:id="rId13"/>
    <p:sldId id="299" r:id="rId14"/>
    <p:sldId id="300" r:id="rId15"/>
    <p:sldId id="301" r:id="rId16"/>
    <p:sldId id="302" r:id="rId17"/>
    <p:sldId id="325" r:id="rId18"/>
    <p:sldId id="326" r:id="rId19"/>
    <p:sldId id="327" r:id="rId20"/>
    <p:sldId id="328" r:id="rId21"/>
    <p:sldId id="313" r:id="rId22"/>
    <p:sldId id="323" r:id="rId23"/>
    <p:sldId id="324" r:id="rId24"/>
    <p:sldId id="322" r:id="rId25"/>
    <p:sldId id="303" r:id="rId26"/>
    <p:sldId id="304" r:id="rId27"/>
    <p:sldId id="305" r:id="rId28"/>
    <p:sldId id="306" r:id="rId29"/>
    <p:sldId id="310" r:id="rId30"/>
    <p:sldId id="317" r:id="rId31"/>
    <p:sldId id="314" r:id="rId32"/>
    <p:sldId id="315" r:id="rId33"/>
    <p:sldId id="316" r:id="rId34"/>
    <p:sldId id="318" r:id="rId35"/>
    <p:sldId id="319" r:id="rId36"/>
    <p:sldId id="28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FF"/>
    <a:srgbClr val="FFFF00"/>
    <a:srgbClr val="808080"/>
    <a:srgbClr val="5F5F5F"/>
    <a:srgbClr val="000000"/>
    <a:srgbClr val="DBEFF9"/>
    <a:srgbClr val="FF66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65" autoAdjust="0"/>
    <p:restoredTop sz="94662" autoAdjust="0"/>
  </p:normalViewPr>
  <p:slideViewPr>
    <p:cSldViewPr>
      <p:cViewPr varScale="1">
        <p:scale>
          <a:sx n="69" d="100"/>
          <a:sy n="69" d="100"/>
        </p:scale>
        <p:origin x="-138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9.xlsx"/><Relationship Id="rId1" Type="http://schemas.openxmlformats.org/officeDocument/2006/relationships/image" Target="../media/image17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умерло </c:v>
                </c:pt>
              </c:strCache>
            </c:strRef>
          </c:tx>
          <c:dLbls>
            <c:dLbl>
              <c:idx val="0"/>
              <c:layout>
                <c:manualLayout>
                  <c:x val="-1.0288444468207784E-2"/>
                  <c:y val="-4.802528124046540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2.5276463810771199E-2"/>
                </c:manualLayout>
              </c:layout>
              <c:showVal val="1"/>
            </c:dLbl>
            <c:dLbl>
              <c:idx val="3"/>
              <c:layout>
                <c:manualLayout>
                  <c:x val="1.3228000030552864E-2"/>
                  <c:y val="2.5276463810771248E-2"/>
                </c:manualLayout>
              </c:layout>
              <c:showVal val="1"/>
            </c:dLbl>
            <c:dLbl>
              <c:idx val="4"/>
              <c:layout>
                <c:manualLayout>
                  <c:x val="7.3488889058626527E-3"/>
                  <c:y val="3.791469571615682E-2"/>
                </c:manualLayout>
              </c:layout>
              <c:showVal val="1"/>
            </c:dLbl>
            <c:dLbl>
              <c:idx val="5"/>
              <c:layout>
                <c:manualLayout>
                  <c:x val="1.4697777811725405E-3"/>
                  <c:y val="3.791469571615682E-2"/>
                </c:manualLayout>
              </c:layout>
              <c:showVal val="1"/>
            </c:dLbl>
            <c:dLbl>
              <c:idx val="6"/>
              <c:layout>
                <c:manualLayout>
                  <c:x val="4.4093333435175179E-3"/>
                  <c:y val="2.7804110191848388E-2"/>
                </c:manualLayout>
              </c:layout>
              <c:showVal val="1"/>
            </c:dLbl>
            <c:dLbl>
              <c:idx val="8"/>
              <c:layout>
                <c:manualLayout>
                  <c:x val="-4.4093333435176281E-3"/>
                  <c:y val="1.7693524667539887E-2"/>
                </c:manualLayout>
              </c:layout>
              <c:showVal val="1"/>
            </c:dLbl>
            <c:showVal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997</c:v>
                </c:pt>
                <c:pt idx="1">
                  <c:v>1005</c:v>
                </c:pt>
                <c:pt idx="2">
                  <c:v>1048</c:v>
                </c:pt>
                <c:pt idx="3">
                  <c:v>980</c:v>
                </c:pt>
                <c:pt idx="4">
                  <c:v>1005</c:v>
                </c:pt>
                <c:pt idx="5">
                  <c:v>1005</c:v>
                </c:pt>
                <c:pt idx="6">
                  <c:v>986</c:v>
                </c:pt>
                <c:pt idx="7">
                  <c:v>1041</c:v>
                </c:pt>
                <c:pt idx="8">
                  <c:v>914</c:v>
                </c:pt>
                <c:pt idx="9">
                  <c:v>959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родилось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1.9107111155243002E-2"/>
                  <c:y val="2.2748817429694205E-2"/>
                </c:manualLayout>
              </c:layout>
              <c:showVal val="1"/>
            </c:dLbl>
            <c:dLbl>
              <c:idx val="1"/>
              <c:layout>
                <c:manualLayout>
                  <c:x val="-2.645600006110577E-2"/>
                  <c:y val="-4.2969988478311114E-2"/>
                </c:manualLayout>
              </c:layout>
              <c:showVal val="1"/>
            </c:dLbl>
            <c:dLbl>
              <c:idx val="2"/>
              <c:layout>
                <c:manualLayout>
                  <c:x val="-7.3488889058627048E-3"/>
                  <c:y val="-3.7914695716156889E-2"/>
                </c:manualLayout>
              </c:layout>
              <c:showVal val="1"/>
            </c:dLbl>
            <c:dLbl>
              <c:idx val="3"/>
              <c:layout>
                <c:manualLayout>
                  <c:x val="1.4697777811725405E-3"/>
                  <c:y val="-4.2969988478311134E-2"/>
                </c:manualLayout>
              </c:layout>
              <c:showVal val="1"/>
            </c:dLbl>
            <c:dLbl>
              <c:idx val="4"/>
              <c:layout>
                <c:manualLayout>
                  <c:x val="4.4093333435176281E-3"/>
                  <c:y val="-3.2859402954002651E-2"/>
                </c:manualLayout>
              </c:layout>
              <c:showVal val="1"/>
            </c:dLbl>
            <c:dLbl>
              <c:idx val="5"/>
              <c:layout>
                <c:manualLayout>
                  <c:x val="1.6167555592897852E-2"/>
                  <c:y val="7.5829391432313768E-3"/>
                </c:manualLayout>
              </c:layout>
              <c:showVal val="1"/>
            </c:dLbl>
            <c:dLbl>
              <c:idx val="6"/>
              <c:layout>
                <c:manualLayout>
                  <c:x val="-4.4093333435176281E-3"/>
                  <c:y val="-5.5608220383696776E-2"/>
                </c:manualLayout>
              </c:layout>
              <c:showVal val="1"/>
            </c:dLbl>
            <c:dLbl>
              <c:idx val="8"/>
              <c:layout>
                <c:manualLayout>
                  <c:x val="7.3488889058627048E-3"/>
                  <c:y val="-3.7914695716156889E-2"/>
                </c:manualLayout>
              </c:layout>
              <c:showVal val="1"/>
            </c:dLbl>
            <c:showVal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846</c:v>
                </c:pt>
                <c:pt idx="1">
                  <c:v>1060</c:v>
                </c:pt>
                <c:pt idx="2">
                  <c:v>1149</c:v>
                </c:pt>
                <c:pt idx="3">
                  <c:v>1167</c:v>
                </c:pt>
                <c:pt idx="4">
                  <c:v>1159</c:v>
                </c:pt>
                <c:pt idx="5">
                  <c:v>1104</c:v>
                </c:pt>
                <c:pt idx="6">
                  <c:v>1195</c:v>
                </c:pt>
                <c:pt idx="7">
                  <c:v>1225</c:v>
                </c:pt>
                <c:pt idx="8">
                  <c:v>1122</c:v>
                </c:pt>
                <c:pt idx="9">
                  <c:v>1130</c:v>
                </c:pt>
              </c:numCache>
            </c:numRef>
          </c:val>
        </c:ser>
        <c:dLbls>
          <c:showVal val="1"/>
        </c:dLbls>
        <c:marker val="1"/>
        <c:axId val="61558144"/>
        <c:axId val="61568128"/>
      </c:lineChart>
      <c:catAx>
        <c:axId val="61558144"/>
        <c:scaling>
          <c:orientation val="minMax"/>
        </c:scaling>
        <c:axPos val="b"/>
        <c:numFmt formatCode="General" sourceLinked="1"/>
        <c:majorTickMark val="none"/>
        <c:tickLblPos val="nextTo"/>
        <c:crossAx val="61568128"/>
        <c:crosses val="autoZero"/>
        <c:auto val="1"/>
        <c:lblAlgn val="ctr"/>
        <c:lblOffset val="100"/>
      </c:catAx>
      <c:valAx>
        <c:axId val="6156812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155814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13908872901678657"/>
          <c:y val="9.1286307053941779E-2"/>
          <c:w val="0.592326139088728"/>
          <c:h val="0.7510373443983402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естественный прирост по г. Учалы</c:v>
                </c:pt>
              </c:strCache>
            </c:strRef>
          </c:tx>
          <c:marker>
            <c:symbol val="none"/>
          </c:marker>
          <c:dLbls>
            <c:dLblPos val="t"/>
            <c:showVal val="1"/>
          </c:dLbls>
          <c:cat>
            <c:strRef>
              <c:f>Лист1!$A$2:$A$9</c:f>
              <c:strCache>
                <c:ptCount val="8"/>
                <c:pt idx="0">
                  <c:v>2008 год</c:v>
                </c:pt>
                <c:pt idx="1">
                  <c:v>2009 год</c:v>
                </c:pt>
                <c:pt idx="2">
                  <c:v>2010 год</c:v>
                </c:pt>
                <c:pt idx="3">
                  <c:v>2011 год</c:v>
                </c:pt>
                <c:pt idx="4">
                  <c:v>2012 год</c:v>
                </c:pt>
                <c:pt idx="5">
                  <c:v>2013 год</c:v>
                </c:pt>
                <c:pt idx="6">
                  <c:v>2014 год</c:v>
                </c:pt>
                <c:pt idx="7">
                  <c:v>2015 год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1.4</c:v>
                </c:pt>
                <c:pt idx="1">
                  <c:v>2.4</c:v>
                </c:pt>
                <c:pt idx="2">
                  <c:v>2.6</c:v>
                </c:pt>
                <c:pt idx="3">
                  <c:v>1.4</c:v>
                </c:pt>
                <c:pt idx="4">
                  <c:v>2.5</c:v>
                </c:pt>
                <c:pt idx="5">
                  <c:v>2.5</c:v>
                </c:pt>
                <c:pt idx="6">
                  <c:v>2.9</c:v>
                </c:pt>
                <c:pt idx="7">
                  <c:v>1.9000000000000001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естественный прирост по РБ</c:v>
                </c:pt>
              </c:strCache>
            </c:strRef>
          </c:tx>
          <c:marker>
            <c:symbol val="none"/>
          </c:marker>
          <c:dLbls>
            <c:dLblPos val="t"/>
            <c:showVal val="1"/>
          </c:dLbls>
          <c:cat>
            <c:strRef>
              <c:f>Лист1!$A$2:$A$9</c:f>
              <c:strCache>
                <c:ptCount val="8"/>
                <c:pt idx="0">
                  <c:v>2008 год</c:v>
                </c:pt>
                <c:pt idx="1">
                  <c:v>2009 год</c:v>
                </c:pt>
                <c:pt idx="2">
                  <c:v>2010 год</c:v>
                </c:pt>
                <c:pt idx="3">
                  <c:v>2011 год</c:v>
                </c:pt>
                <c:pt idx="4">
                  <c:v>2012 год</c:v>
                </c:pt>
                <c:pt idx="5">
                  <c:v>2013 год</c:v>
                </c:pt>
                <c:pt idx="6">
                  <c:v>2014 год</c:v>
                </c:pt>
                <c:pt idx="7">
                  <c:v>2015 год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-0.30000000000000021</c:v>
                </c:pt>
                <c:pt idx="1">
                  <c:v>0.60000000000000042</c:v>
                </c:pt>
                <c:pt idx="2">
                  <c:v>0.60000000000000042</c:v>
                </c:pt>
                <c:pt idx="3">
                  <c:v>0.4</c:v>
                </c:pt>
                <c:pt idx="4">
                  <c:v>1.4</c:v>
                </c:pt>
                <c:pt idx="5">
                  <c:v>1.4</c:v>
                </c:pt>
                <c:pt idx="6">
                  <c:v>1.7</c:v>
                </c:pt>
                <c:pt idx="7">
                  <c:v>1.2</c:v>
                </c:pt>
              </c:numCache>
            </c:numRef>
          </c:val>
        </c:ser>
        <c:dLbls>
          <c:showVal val="1"/>
        </c:dLbls>
        <c:dropLines/>
        <c:marker val="1"/>
        <c:axId val="63671296"/>
        <c:axId val="63677184"/>
      </c:lineChart>
      <c:catAx>
        <c:axId val="63671296"/>
        <c:scaling>
          <c:orientation val="minMax"/>
        </c:scaling>
        <c:axPos val="b"/>
        <c:numFmt formatCode="General" sourceLinked="1"/>
        <c:tickLblPos val="nextTo"/>
        <c:crossAx val="63677184"/>
        <c:crosses val="autoZero"/>
        <c:auto val="1"/>
        <c:lblAlgn val="ctr"/>
        <c:lblOffset val="100"/>
      </c:catAx>
      <c:valAx>
        <c:axId val="63677184"/>
        <c:scaling>
          <c:orientation val="minMax"/>
        </c:scaling>
        <c:axPos val="l"/>
        <c:numFmt formatCode="General" sourceLinked="1"/>
        <c:tickLblPos val="nextTo"/>
        <c:crossAx val="63671296"/>
        <c:crosses val="autoZero"/>
        <c:crossBetween val="between"/>
      </c:valAx>
      <c:spPr>
        <a:noFill/>
        <a:ln w="22829">
          <a:noFill/>
        </a:ln>
      </c:spPr>
    </c:plotArea>
    <c:legend>
      <c:legendPos val="r"/>
      <c:layout>
        <c:manualLayout>
          <c:xMode val="edge"/>
          <c:yMode val="edge"/>
          <c:x val="0.7688271109854028"/>
          <c:y val="7.4379997954801352E-2"/>
          <c:w val="0.22191354157919246"/>
          <c:h val="0.86109274976991457"/>
        </c:manualLayout>
      </c:layout>
    </c:legend>
    <c:plotVisOnly val="1"/>
    <c:dispBlanksAs val="gap"/>
  </c:chart>
  <c:txPr>
    <a:bodyPr/>
    <a:lstStyle/>
    <a:p>
      <a:pPr>
        <a:defRPr sz="1612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Ожидаемая продолжительность жизни </a:t>
            </a:r>
            <a:r>
              <a:rPr lang="ru-RU" dirty="0" smtClean="0"/>
              <a:t>             в </a:t>
            </a:r>
            <a:r>
              <a:rPr lang="ru-RU" dirty="0"/>
              <a:t>МР Учалинский район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0864197530864257E-3"/>
          <c:y val="0.18427216484094128"/>
          <c:w val="0.87169898901526199"/>
          <c:h val="0.784861475889219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Ожидаемая продолжительность жизни в МР Учалинский район</c:v>
                </c:pt>
              </c:strCache>
            </c:strRef>
          </c:tx>
          <c:spPr>
            <a:ln>
              <a:solidFill>
                <a:schemeClr val="accent4">
                  <a:lumMod val="50000"/>
                </a:schemeClr>
              </a:solidFill>
            </a:ln>
          </c:spPr>
          <c:explosion val="25"/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69.2</c:v>
                </c:pt>
                <c:pt idx="1">
                  <c:v>68.599999999999994</c:v>
                </c:pt>
                <c:pt idx="2">
                  <c:v>67.900000000000006</c:v>
                </c:pt>
                <c:pt idx="3">
                  <c:v>68.900000000000006</c:v>
                </c:pt>
              </c:numCache>
            </c:numRef>
          </c:val>
        </c:ser>
        <c:dLbls>
          <c:showVal val="1"/>
        </c:dLbls>
      </c:pie3DChart>
      <c:spPr>
        <a:solidFill>
          <a:schemeClr val="accent2">
            <a:lumMod val="60000"/>
            <a:lumOff val="40000"/>
          </a:schemeClr>
        </a:solidFill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316456467847036E-2"/>
          <c:y val="2.5254293948050392E-2"/>
          <c:w val="0.79706658628988947"/>
          <c:h val="0.84233830457739045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9.9</c:v>
                </c:pt>
                <c:pt idx="1">
                  <c:v>2.5</c:v>
                </c:pt>
                <c:pt idx="2">
                  <c:v>7.1</c:v>
                </c:pt>
                <c:pt idx="3">
                  <c:v>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solidFill>
              <a:schemeClr val="accent5"/>
            </a:solidFill>
          </c:spPr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12.9</c:v>
                </c:pt>
                <c:pt idx="1">
                  <c:v>13.3</c:v>
                </c:pt>
                <c:pt idx="2">
                  <c:v>12.8</c:v>
                </c:pt>
                <c:pt idx="3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Естественный прирост</c:v>
                </c:pt>
              </c:strCache>
            </c:strRef>
          </c:tx>
          <c:spPr>
            <a:solidFill>
              <a:schemeClr val="accent6"/>
            </a:solidFill>
          </c:spPr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-3</c:v>
                </c:pt>
                <c:pt idx="1">
                  <c:v>-10.8</c:v>
                </c:pt>
                <c:pt idx="2">
                  <c:v>-5.7</c:v>
                </c:pt>
                <c:pt idx="3">
                  <c:v>-1.1000000000000001</c:v>
                </c:pt>
              </c:numCache>
            </c:numRef>
          </c:val>
        </c:ser>
        <c:shape val="box"/>
        <c:axId val="68936064"/>
        <c:axId val="70251648"/>
        <c:axId val="0"/>
      </c:bar3DChart>
      <c:catAx>
        <c:axId val="68936064"/>
        <c:scaling>
          <c:orientation val="minMax"/>
        </c:scaling>
        <c:axPos val="l"/>
        <c:numFmt formatCode="General" sourceLinked="1"/>
        <c:tickLblPos val="nextTo"/>
        <c:txPr>
          <a:bodyPr rot="-1800000"/>
          <a:lstStyle/>
          <a:p>
            <a:pPr>
              <a:defRPr/>
            </a:pPr>
            <a:endParaRPr lang="ru-RU"/>
          </a:p>
        </c:txPr>
        <c:crossAx val="70251648"/>
        <c:crosses val="autoZero"/>
        <c:auto val="1"/>
        <c:lblAlgn val="ctr"/>
        <c:lblOffset val="100"/>
      </c:catAx>
      <c:valAx>
        <c:axId val="70251648"/>
        <c:scaling>
          <c:orientation val="minMax"/>
        </c:scaling>
        <c:axPos val="b"/>
        <c:majorGridlines/>
        <c:numFmt formatCode="General" sourceLinked="1"/>
        <c:tickLblPos val="nextTo"/>
        <c:crossAx val="6893606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9637550489712741"/>
          <c:y val="1.1224130643577957E-2"/>
          <c:w val="0.60195528649216223"/>
          <c:h val="0.83672623925560163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9.9</c:v>
                </c:pt>
                <c:pt idx="1">
                  <c:v>7.7</c:v>
                </c:pt>
                <c:pt idx="2">
                  <c:v>6.1</c:v>
                </c:pt>
                <c:pt idx="3">
                  <c:v>10.5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solidFill>
              <a:schemeClr val="accent5"/>
            </a:solidFill>
          </c:spPr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</c:v>
                </c:pt>
                <c:pt idx="1">
                  <c:v>19.8</c:v>
                </c:pt>
                <c:pt idx="2">
                  <c:v>19.8</c:v>
                </c:pt>
                <c:pt idx="3">
                  <c:v>16.7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Естественный прирост</c:v>
                </c:pt>
              </c:strCache>
            </c:strRef>
          </c:tx>
          <c:spPr>
            <a:solidFill>
              <a:schemeClr val="accent6"/>
            </a:solidFill>
          </c:spPr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-4.0999999999999996</c:v>
                </c:pt>
                <c:pt idx="1">
                  <c:v>-12.1</c:v>
                </c:pt>
                <c:pt idx="2">
                  <c:v>-13.7</c:v>
                </c:pt>
                <c:pt idx="3">
                  <c:v>-6.2</c:v>
                </c:pt>
              </c:numCache>
            </c:numRef>
          </c:val>
        </c:ser>
        <c:shape val="box"/>
        <c:axId val="71897088"/>
        <c:axId val="71898624"/>
        <c:axId val="0"/>
      </c:bar3DChart>
      <c:catAx>
        <c:axId val="71897088"/>
        <c:scaling>
          <c:orientation val="minMax"/>
        </c:scaling>
        <c:axPos val="l"/>
        <c:numFmt formatCode="General" sourceLinked="1"/>
        <c:tickLblPos val="nextTo"/>
        <c:crossAx val="71898624"/>
        <c:crosses val="autoZero"/>
        <c:auto val="1"/>
        <c:lblAlgn val="ctr"/>
        <c:lblOffset val="100"/>
      </c:catAx>
      <c:valAx>
        <c:axId val="71898624"/>
        <c:scaling>
          <c:orientation val="minMax"/>
        </c:scaling>
        <c:axPos val="b"/>
        <c:majorGridlines/>
        <c:numFmt formatCode="General" sourceLinked="1"/>
        <c:tickLblPos val="nextTo"/>
        <c:crossAx val="718970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0729427918732402"/>
          <c:y val="4.0266568683835907E-2"/>
          <c:w val="0.52043598716827066"/>
          <c:h val="0.8245199971807104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РБ</c:v>
                </c:pt>
              </c:strCache>
            </c:strRef>
          </c:tx>
          <c:dLbls>
            <c:dLbl>
              <c:idx val="0"/>
              <c:layout>
                <c:manualLayout>
                  <c:x val="9.2592592592592622E-3"/>
                  <c:y val="0.10662924111399058"/>
                </c:manualLayout>
              </c:layout>
              <c:showVal val="1"/>
            </c:dLbl>
            <c:dLbl>
              <c:idx val="1"/>
              <c:layout>
                <c:manualLayout>
                  <c:x val="4.6296296296296302E-3"/>
                  <c:y val="0.1122413064357795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15713782901009135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1</a:t>
                    </a:r>
                    <a:r>
                      <a:rPr lang="en-US" sz="1600" dirty="0" smtClean="0"/>
                      <a:t>1194,6</a:t>
                    </a:r>
                    <a:endParaRPr lang="en-US" sz="16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1162.2</c:v>
                </c:pt>
                <c:pt idx="1">
                  <c:v>1167.2</c:v>
                </c:pt>
                <c:pt idx="2">
                  <c:v>1194.5999999999999</c:v>
                </c:pt>
              </c:numCache>
            </c:numRef>
          </c:val>
          <c:bubble3D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МР Учалинский район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1226.5</c:v>
                </c:pt>
                <c:pt idx="1">
                  <c:v>1146.4000000000001</c:v>
                </c:pt>
                <c:pt idx="2">
                  <c:v>1195.0999999999999</c:v>
                </c:pt>
              </c:numCache>
            </c:numRef>
          </c:val>
          <c:bubble3D val="1"/>
        </c:ser>
        <c:shape val="box"/>
        <c:axId val="71888256"/>
        <c:axId val="72344704"/>
        <c:axId val="61363968"/>
      </c:bar3DChart>
      <c:catAx>
        <c:axId val="71888256"/>
        <c:scaling>
          <c:orientation val="minMax"/>
        </c:scaling>
        <c:axPos val="b"/>
        <c:numFmt formatCode="General" sourceLinked="1"/>
        <c:tickLblPos val="nextTo"/>
        <c:crossAx val="72344704"/>
        <c:crosses val="autoZero"/>
        <c:auto val="1"/>
        <c:lblAlgn val="ctr"/>
        <c:lblOffset val="100"/>
      </c:catAx>
      <c:valAx>
        <c:axId val="72344704"/>
        <c:scaling>
          <c:orientation val="minMax"/>
        </c:scaling>
        <c:axPos val="l"/>
        <c:majorGridlines/>
        <c:numFmt formatCode="General" sourceLinked="1"/>
        <c:tickLblPos val="nextTo"/>
        <c:crossAx val="71888256"/>
        <c:crosses val="autoZero"/>
        <c:crossBetween val="between"/>
      </c:valAx>
      <c:serAx>
        <c:axId val="61363968"/>
        <c:scaling>
          <c:orientation val="minMax"/>
        </c:scaling>
        <c:axPos val="b"/>
        <c:tickLblPos val="nextTo"/>
        <c:crossAx val="72344704"/>
        <c:crosses val="autoZero"/>
      </c:serAx>
      <c:dTable>
        <c:showHorzBorder val="1"/>
        <c:showVertBorder val="1"/>
        <c:showOutline val="1"/>
      </c:dTable>
    </c:plotArea>
    <c:legend>
      <c:legendPos val="r"/>
      <c:layout>
        <c:manualLayout>
          <c:xMode val="edge"/>
          <c:yMode val="edge"/>
          <c:x val="0.66753997764168482"/>
          <c:y val="2.6036006038935799E-2"/>
          <c:w val="0.32320076309905826"/>
          <c:h val="0.1874929158722691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4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МР Учалинский район</c:v>
                </c:pt>
              </c:strCache>
            </c:strRef>
          </c:tx>
          <c:explosion val="25"/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chemeClr val="accent5">
                  <a:lumMod val="75000"/>
                </a:schemeClr>
              </a:solidFill>
            </c:spPr>
          </c:dPt>
          <c:dLbls>
            <c:showVal val="1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44.1</c:v>
                </c:pt>
                <c:pt idx="1">
                  <c:v>33.300000000000004</c:v>
                </c:pt>
                <c:pt idx="2">
                  <c:v>39.700000000000003</c:v>
                </c:pt>
                <c:pt idx="3">
                  <c:v>40.9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7"/>
  <c:chart>
    <c:title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9.1846748323126295E-2"/>
          <c:y val="3.7472691969621053E-2"/>
          <c:w val="0.79886045494313263"/>
          <c:h val="0.7660561962172470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МР Учалинский район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139.30000000000001</c:v>
                </c:pt>
                <c:pt idx="1">
                  <c:v>109.6</c:v>
                </c:pt>
                <c:pt idx="2">
                  <c:v>63</c:v>
                </c:pt>
                <c:pt idx="3">
                  <c:v>63</c:v>
                </c:pt>
              </c:numCache>
            </c:numRef>
          </c:val>
        </c:ser>
        <c:shape val="cylinder"/>
        <c:axId val="88979712"/>
        <c:axId val="89067904"/>
        <c:axId val="63197632"/>
      </c:bar3DChart>
      <c:catAx>
        <c:axId val="88979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89067904"/>
        <c:crosses val="autoZero"/>
        <c:auto val="1"/>
        <c:lblAlgn val="ctr"/>
        <c:lblOffset val="100"/>
      </c:catAx>
      <c:valAx>
        <c:axId val="890679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88979712"/>
        <c:crosses val="autoZero"/>
        <c:crossBetween val="between"/>
      </c:valAx>
      <c:serAx>
        <c:axId val="63197632"/>
        <c:scaling>
          <c:orientation val="minMax"/>
        </c:scaling>
        <c:delete val="1"/>
        <c:axPos val="b"/>
        <c:tickLblPos val="none"/>
        <c:crossAx val="89067904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КС</c:v>
                </c:pt>
                <c:pt idx="1">
                  <c:v>Дневной</c:v>
                </c:pt>
                <c:pt idx="2">
                  <c:v>АПС</c:v>
                </c:pt>
                <c:pt idx="3">
                  <c:v>СМП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4.5</c:v>
                </c:pt>
                <c:pt idx="1">
                  <c:v>1.2</c:v>
                </c:pt>
                <c:pt idx="2">
                  <c:v>0.30000000000000032</c:v>
                </c:pt>
                <c:pt idx="3">
                  <c:v>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030A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КС</c:v>
                </c:pt>
                <c:pt idx="1">
                  <c:v>Дневной</c:v>
                </c:pt>
                <c:pt idx="2">
                  <c:v>АПС</c:v>
                </c:pt>
                <c:pt idx="3">
                  <c:v>СМП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1.8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</c:ser>
        <c:shape val="box"/>
        <c:axId val="115795072"/>
        <c:axId val="115796608"/>
        <c:axId val="0"/>
      </c:bar3DChart>
      <c:catAx>
        <c:axId val="115795072"/>
        <c:scaling>
          <c:orientation val="minMax"/>
        </c:scaling>
        <c:axPos val="l"/>
        <c:tickLblPos val="nextTo"/>
        <c:crossAx val="115796608"/>
        <c:crosses val="autoZero"/>
        <c:auto val="1"/>
        <c:lblAlgn val="ctr"/>
        <c:lblOffset val="100"/>
      </c:catAx>
      <c:valAx>
        <c:axId val="115796608"/>
        <c:scaling>
          <c:orientation val="minMax"/>
        </c:scaling>
        <c:axPos val="b"/>
        <c:majorGridlines/>
        <c:numFmt formatCode="General" sourceLinked="1"/>
        <c:tickLblPos val="nextTo"/>
        <c:crossAx val="115795072"/>
        <c:crosses val="autoZero"/>
        <c:crossBetween val="between"/>
      </c:valAx>
    </c:plotArea>
    <c:legend>
      <c:legendPos val="r"/>
      <c:layout/>
    </c:legend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0.13223</cdr:x>
      <cdr:y>0.12954</cdr:y>
    </cdr:from>
    <cdr:to>
      <cdr:x>0.33058</cdr:x>
      <cdr:y>0.2267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8" y="571504"/>
          <a:ext cx="171451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Учалинская УБ</a:t>
          </a:r>
        </a:p>
      </cdr:txBody>
    </cdr:sp>
  </cdr:relSizeAnchor>
  <cdr:relSizeAnchor xmlns:cdr="http://schemas.openxmlformats.org/drawingml/2006/chartDrawing">
    <cdr:from>
      <cdr:x>0.16529</cdr:x>
      <cdr:y>0.19432</cdr:y>
    </cdr:from>
    <cdr:to>
      <cdr:x>0.27107</cdr:x>
      <cdr:y>0.40158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28760" y="8572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0.03306</cdr:x>
      <cdr:y>0.32386</cdr:y>
    </cdr:from>
    <cdr:to>
      <cdr:x>0.23967</cdr:x>
      <cdr:y>0.40482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5752" y="1428760"/>
          <a:ext cx="178595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Ильчигуловская УБ</a:t>
          </a:r>
        </a:p>
      </cdr:txBody>
    </cdr:sp>
  </cdr:relSizeAnchor>
  <cdr:relSizeAnchor xmlns:cdr="http://schemas.openxmlformats.org/drawingml/2006/chartDrawing">
    <cdr:from>
      <cdr:x>0.04959</cdr:x>
      <cdr:y>0.51817</cdr:y>
    </cdr:from>
    <cdr:to>
      <cdr:x>0.19835</cdr:x>
      <cdr:y>0.59914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8628" y="2286016"/>
          <a:ext cx="128588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Уральская УБ</a:t>
          </a:r>
        </a:p>
      </cdr:txBody>
    </cdr:sp>
  </cdr:relSizeAnchor>
  <cdr:relSizeAnchor xmlns:cdr="http://schemas.openxmlformats.org/drawingml/2006/chartDrawing">
    <cdr:from>
      <cdr:x>0.07438</cdr:x>
      <cdr:y>0.71249</cdr:y>
    </cdr:from>
    <cdr:to>
      <cdr:x>0.2562</cdr:x>
      <cdr:y>0.79345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42942" y="3143272"/>
          <a:ext cx="157163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Миндякская УБ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0.01686</cdr:x>
      <cdr:y>0.10417</cdr:y>
    </cdr:from>
    <cdr:to>
      <cdr:x>0.22766</cdr:x>
      <cdr:y>0.19888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" y="471478"/>
          <a:ext cx="178595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Сафаровская ВА</a:t>
          </a:r>
        </a:p>
      </cdr:txBody>
    </cdr:sp>
  </cdr:relSizeAnchor>
  <cdr:relSizeAnchor xmlns:cdr="http://schemas.openxmlformats.org/drawingml/2006/chartDrawing">
    <cdr:from>
      <cdr:x>0</cdr:x>
      <cdr:y>0.30936</cdr:y>
    </cdr:from>
    <cdr:to>
      <cdr:x>0.17707</cdr:x>
      <cdr:y>0.3725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1400172"/>
          <a:ext cx="150019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Тунгатаровская ВА</a:t>
          </a:r>
        </a:p>
      </cdr:txBody>
    </cdr:sp>
  </cdr:relSizeAnchor>
  <cdr:relSizeAnchor xmlns:cdr="http://schemas.openxmlformats.org/drawingml/2006/chartDrawing">
    <cdr:from>
      <cdr:x>0.01686</cdr:x>
      <cdr:y>0.49877</cdr:y>
    </cdr:from>
    <cdr:to>
      <cdr:x>0.19393</cdr:x>
      <cdr:y>0.57769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2876" y="2257428"/>
          <a:ext cx="150019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Уразовская ВА</a:t>
          </a:r>
        </a:p>
      </cdr:txBody>
    </cdr:sp>
  </cdr:relSizeAnchor>
  <cdr:relSizeAnchor xmlns:cdr="http://schemas.openxmlformats.org/drawingml/2006/chartDrawing">
    <cdr:from>
      <cdr:x>0.03373</cdr:x>
      <cdr:y>0.70397</cdr:y>
    </cdr:from>
    <cdr:to>
      <cdr:x>0.19393</cdr:x>
      <cdr:y>0.79867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5752" y="3186122"/>
          <a:ext cx="135732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Ахуновская ВА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50E307-CFC6-4D6F-A566-345104BF44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A69374-279E-48B0-9B01-6C4A60488D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6B77D3-32CA-4C1D-88E9-39FAC446C1C9}" type="slidenum">
              <a:rPr lang="en-US"/>
              <a:pPr/>
              <a:t>2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A544B-1E7B-4F7E-8F59-D4ABFE75F78D}" type="slidenum">
              <a:rPr lang="en-US"/>
              <a:pPr/>
              <a:t>14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18F630-E587-462B-A34D-6B669AC9C605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Rectangle 29"/>
          <p:cNvSpPr>
            <a:spLocks noChangeArrowheads="1"/>
          </p:cNvSpPr>
          <p:nvPr/>
        </p:nvSpPr>
        <p:spPr bwMode="hidden">
          <a:xfrm rot="-21600000">
            <a:off x="0" y="4830763"/>
            <a:ext cx="9170988" cy="1809750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tint val="0"/>
                  <a:invGamma/>
                  <a:alpha val="0"/>
                </a:srgbClr>
              </a:gs>
              <a:gs pos="50000">
                <a:srgbClr val="000066">
                  <a:alpha val="50000"/>
                </a:srgbClr>
              </a:gs>
              <a:gs pos="100000">
                <a:srgbClr val="000066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0" y="5291138"/>
            <a:ext cx="9144000" cy="876300"/>
          </a:xfrm>
          <a:prstGeom prst="rect">
            <a:avLst/>
          </a:prstGeom>
          <a:gradFill rotWithShape="1">
            <a:gsLst>
              <a:gs pos="0">
                <a:schemeClr val="tx1">
                  <a:alpha val="27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gray">
          <a:xfrm>
            <a:off x="201613" y="4481513"/>
            <a:ext cx="1133475" cy="115728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Oval 33"/>
          <p:cNvSpPr>
            <a:spLocks noChangeArrowheads="1"/>
          </p:cNvSpPr>
          <p:nvPr/>
        </p:nvSpPr>
        <p:spPr bwMode="gray">
          <a:xfrm>
            <a:off x="1562100" y="4481513"/>
            <a:ext cx="1133475" cy="1157287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106" name="Picture 34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-2184400" y="2366963"/>
            <a:ext cx="11312525" cy="1189037"/>
          </a:xfrm>
          <a:prstGeom prst="rect">
            <a:avLst/>
          </a:prstGeom>
          <a:noFill/>
        </p:spPr>
      </p:pic>
      <p:pic>
        <p:nvPicPr>
          <p:cNvPr id="3107" name="Picture 35" descr="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-1909763" y="2227263"/>
            <a:ext cx="12458701" cy="1727200"/>
          </a:xfrm>
          <a:prstGeom prst="rect">
            <a:avLst/>
          </a:prstGeom>
          <a:noFill/>
        </p:spPr>
      </p:pic>
      <p:pic>
        <p:nvPicPr>
          <p:cNvPr id="3108" name="Picture 36" descr="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-1981200" y="2257425"/>
            <a:ext cx="13104813" cy="17272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01613" y="5181600"/>
            <a:ext cx="8688387" cy="1066800"/>
          </a:xfrm>
        </p:spPr>
        <p:txBody>
          <a:bodyPr/>
          <a:lstStyle>
            <a:lvl1pPr algn="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6210300"/>
            <a:ext cx="5003800" cy="533400"/>
          </a:xfrm>
        </p:spPr>
        <p:txBody>
          <a:bodyPr/>
          <a:lstStyle>
            <a:lvl1pPr marL="0" indent="0" algn="r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89688"/>
            <a:ext cx="16002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62188" y="6389688"/>
            <a:ext cx="1828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43400" y="6389688"/>
            <a:ext cx="1447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F625A0-98CD-46D9-96F8-4C1B807FF49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110" name="Picture 38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1371600" y="381000"/>
            <a:ext cx="6019800" cy="4565650"/>
          </a:xfrm>
          <a:prstGeom prst="rect">
            <a:avLst/>
          </a:prstGeom>
          <a:noFill/>
        </p:spPr>
      </p:pic>
      <p:sp>
        <p:nvSpPr>
          <p:cNvPr id="3113" name="Text Box 41"/>
          <p:cNvSpPr txBox="1">
            <a:spLocks noChangeArrowheads="1"/>
          </p:cNvSpPr>
          <p:nvPr/>
        </p:nvSpPr>
        <p:spPr bwMode="black">
          <a:xfrm>
            <a:off x="76200" y="95250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E-6 -0.01389 C 0.00209 -0.01713 0.01198 -0.05301 0.03698 -0.05069 C 0.07501 -0.04722 0.08994 -0.02176 0.12501 -0.04722 C 0.14705 -0.06204 0.17292 -0.1 0.19202 -0.09907 C 0.23507 -0.09792 0.24393 -0.0588 0.24393 -0.02292 C 0.24497 0.02778 0.18907 0.07037 0.12101 0.075 C 0.05209 0.07847 -0.00503 0.02431 5E-6 -0.01389 Z " pathEditMode="relative" rAng="0" ptsTypes="fffffff">
                                      <p:cBhvr>
                                        <p:cTn id="9" dur="5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path" presetSubtype="0" repeatCount="indefinite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4.81481E-6 C -0.01198 0.01413 -0.03299 0.03426 -0.05799 0.03426 C -0.09497 0.03426 -0.125 0.01343 -0.125 -0.01319 C -0.125 -0.02199 -0.12205 -0.02986 -0.11598 -0.0368 C -0.11702 -0.0368 3.61111E-6 -0.14259 3.61111E-6 -0.14375 C 3.61111E-6 -0.14259 0.11701 -0.0368 0.11597 -0.0368 C 0.12205 -0.02986 0.125 -0.02199 0.125 -0.01319 C 0.125 0.01343 0.09496 0.03426 0.05694 0.03426 C 0.03298 0.03426 0.01198 0.01413 3.61111E-6 -4.81481E-6 Z " pathEditMode="relative" rAng="10800000" ptsTypes="fffffffff">
                                      <p:cBhvr>
                                        <p:cTn id="11" dur="5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18923 -0.00463 C 0.16666 0.04329 0.13246 0.07338 0.09461 0.07338 C 0.05677 0.07338 0.02274 0.04329 3.61111E-6 -0.00463 C 0.02274 -0.05254 0.05677 -0.08287 0.09461 -0.08287 C 0.13246 -0.08287 0.16666 -0.05254 0.18923 -0.00463 Z " pathEditMode="relative" rAng="10800000" ptsTypes="fffff">
                                      <p:cBhvr>
                                        <p:cTn id="13" dur="5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7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8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1" grpId="0" animBg="1"/>
      <p:bldP spid="3102" grpId="0" animBg="1"/>
      <p:bldP spid="3104" grpId="0" animBg="1"/>
      <p:bldP spid="310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72054-C11B-4154-B524-7C14E7988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47650"/>
            <a:ext cx="2057400" cy="58785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019800" cy="58785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40419-43EB-4E2C-968F-46771BB4DA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DB8AC7-7717-4ABD-925D-5E9D3554B8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F9A9C4-9F7E-41B6-9D53-1CBFA90907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0A7C52-3F4A-4CEB-90E8-887AB8C4E3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0EC7A-A9EC-4D71-B86A-88620B6B75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396AE-487C-460B-96E7-4AA63FC016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C1F3B-52A3-4F50-8414-024B92464F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5AF9C-4AA3-495C-ACD8-EE6777040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5D661-1245-45F2-847F-F52E6BF2E5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0E156-8C4A-4127-998D-E9AA30419B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66272-39E0-424F-A0AD-2AFD417751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E7939-996E-46D5-91AD-B5402E6E5D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487363"/>
            <a:ext cx="9144000" cy="72707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72941"/>
                  <a:invGamma/>
                  <a:alpha val="67999"/>
                </a:schemeClr>
              </a:gs>
              <a:gs pos="100000">
                <a:schemeClr val="tx1">
                  <a:alpha val="27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Oval 19"/>
          <p:cNvSpPr>
            <a:spLocks noChangeArrowheads="1"/>
          </p:cNvSpPr>
          <p:nvPr/>
        </p:nvSpPr>
        <p:spPr bwMode="gray">
          <a:xfrm>
            <a:off x="6457950" y="211138"/>
            <a:ext cx="1133475" cy="1157287"/>
          </a:xfrm>
          <a:prstGeom prst="ellipse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Oval 20"/>
          <p:cNvSpPr>
            <a:spLocks noChangeArrowheads="1"/>
          </p:cNvSpPr>
          <p:nvPr/>
        </p:nvSpPr>
        <p:spPr bwMode="gray">
          <a:xfrm>
            <a:off x="7848600" y="211138"/>
            <a:ext cx="1133475" cy="1157287"/>
          </a:xfrm>
          <a:prstGeom prst="ellipse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4765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6A691FA9-41E4-4248-A269-82205B56340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6" name="Picture 22" descr="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>
            <a:off x="-2198688" y="5727700"/>
            <a:ext cx="11341101" cy="979488"/>
          </a:xfrm>
          <a:prstGeom prst="rect">
            <a:avLst/>
          </a:prstGeom>
          <a:noFill/>
        </p:spPr>
      </p:pic>
      <p:pic>
        <p:nvPicPr>
          <p:cNvPr id="1047" name="Picture 23" descr="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gray">
          <a:xfrm>
            <a:off x="-1909763" y="5588000"/>
            <a:ext cx="12458701" cy="1422400"/>
          </a:xfrm>
          <a:prstGeom prst="rect">
            <a:avLst/>
          </a:prstGeom>
          <a:noFill/>
        </p:spPr>
      </p:pic>
      <p:pic>
        <p:nvPicPr>
          <p:cNvPr id="1048" name="Picture 24" descr="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gray">
          <a:xfrm>
            <a:off x="-1981200" y="5418138"/>
            <a:ext cx="13104813" cy="1422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389 C 0.00209 -0.01713 0.01198 -0.05301 0.03698 -0.05069 C 0.07501 -0.04722 0.08994 -0.02176 0.12501 -0.04722 C 0.14705 -0.06204 0.17292 -0.1 0.19202 -0.09907 C 0.23507 -0.09792 0.24393 -0.0588 0.24393 -0.02292 C 0.24497 0.02778 0.18907 0.07037 0.12101 0.075 C 0.05209 0.07847 -0.00503 0.02431 5E-6 -0.01389 Z " pathEditMode="relative" rAng="0" ptsTypes="fffffff">
                                      <p:cBhvr>
                                        <p:cTn id="17" dur="5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path" presetSubtype="0" repeatCount="36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61111E-6 -4.81481E-6 C -0.01198 0.01413 -0.03299 0.03426 -0.05799 0.03426 C -0.09497 0.03426 -0.125 0.01343 -0.125 -0.01319 C -0.125 -0.02199 -0.12205 -0.02986 -0.11598 -0.0368 C -0.11702 -0.0368 3.61111E-6 -0.14259 3.61111E-6 -0.14375 C 3.61111E-6 -0.14259 0.11701 -0.0368 0.11597 -0.0368 C 0.12205 -0.02986 0.125 -0.02199 0.125 -0.01319 C 0.125 0.01343 0.09496 0.03426 0.05694 0.03426 C 0.03298 0.03426 0.01198 0.01413 3.61111E-6 -4.81481E-6 Z " pathEditMode="relative" rAng="10800000" ptsTypes="fffffffff">
                                      <p:cBhvr>
                                        <p:cTn id="19" dur="5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2" presetClass="path" presetSubtype="0" repeatCount="129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.18923 -0.00463 C 0.16666 0.04329 0.13246 0.07338 0.09461 0.07338 C 0.05677 0.07338 0.02274 0.04329 3.61111E-6 -0.00463 C 0.02274 -0.05254 0.05677 -0.08287 0.09461 -0.08287 C 0.13246 -0.08287 0.16666 -0.05254 0.18923 -0.00463 Z " pathEditMode="relative" rAng="10800000" ptsTypes="fffff">
                                      <p:cBhvr>
                                        <p:cTn id="21" dur="12444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1044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4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332656"/>
            <a:ext cx="8890000" cy="158417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ИТОГИ  ДЕЯТЕЛЬНОСТИ ГАУЗ РБ УЦГБ за 2015 год</a:t>
            </a:r>
            <a:endParaRPr lang="en-US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254032" y="5143512"/>
            <a:ext cx="8890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Доклад главного врача ГАУЗ РБ УЦГБ Р.У.Гибадатова</a:t>
            </a:r>
            <a:endParaRPr kumimoji="0" lang="en-US" sz="2800" b="1" i="0" u="none" strike="noStrike" kern="0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73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47650"/>
            <a:ext cx="6257956" cy="1143000"/>
          </a:xfrm>
        </p:spPr>
        <p:txBody>
          <a:bodyPr/>
          <a:lstStyle/>
          <a:p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Смертность населения в МР Учалинский район</a:t>
            </a:r>
            <a:endParaRPr lang="en-US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gray">
          <a:xfrm>
            <a:off x="2108200" y="1831975"/>
            <a:ext cx="2586038" cy="3594100"/>
          </a:xfrm>
          <a:prstGeom prst="upArrow">
            <a:avLst>
              <a:gd name="adj1" fmla="val 56361"/>
              <a:gd name="adj2" fmla="val 7833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6078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gray">
          <a:xfrm>
            <a:off x="4303713" y="2071678"/>
            <a:ext cx="2614612" cy="3594100"/>
          </a:xfrm>
          <a:prstGeom prst="downArrow">
            <a:avLst>
              <a:gd name="adj1" fmla="val 65009"/>
              <a:gd name="adj2" fmla="val 5793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0" lon="60000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gray">
          <a:xfrm>
            <a:off x="1295400" y="2671763"/>
            <a:ext cx="2090738" cy="654050"/>
          </a:xfrm>
          <a:prstGeom prst="roundRect">
            <a:avLst>
              <a:gd name="adj" fmla="val 16667"/>
            </a:avLst>
          </a:prstGeom>
          <a:solidFill>
            <a:srgbClr val="FFFFFF">
              <a:alpha val="89999"/>
            </a:srgbClr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gray">
          <a:xfrm>
            <a:off x="1295400" y="3498850"/>
            <a:ext cx="2090738" cy="654050"/>
          </a:xfrm>
          <a:prstGeom prst="roundRect">
            <a:avLst>
              <a:gd name="adj" fmla="val 16667"/>
            </a:avLst>
          </a:prstGeom>
          <a:solidFill>
            <a:srgbClr val="FFFFFF">
              <a:alpha val="89999"/>
            </a:srgbClr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gray">
          <a:xfrm>
            <a:off x="1295400" y="4314825"/>
            <a:ext cx="2090738" cy="654050"/>
          </a:xfrm>
          <a:prstGeom prst="roundRect">
            <a:avLst>
              <a:gd name="adj" fmla="val 16667"/>
            </a:avLst>
          </a:prstGeom>
          <a:solidFill>
            <a:srgbClr val="FFFFFF">
              <a:alpha val="89999"/>
            </a:srgbClr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gray">
          <a:xfrm>
            <a:off x="5707063" y="2670175"/>
            <a:ext cx="2090737" cy="652463"/>
          </a:xfrm>
          <a:prstGeom prst="roundRect">
            <a:avLst>
              <a:gd name="adj" fmla="val 16667"/>
            </a:avLst>
          </a:prstGeom>
          <a:solidFill>
            <a:srgbClr val="FFFFFF">
              <a:alpha val="89999"/>
            </a:srgbClr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gray">
          <a:xfrm>
            <a:off x="5707063" y="3527425"/>
            <a:ext cx="2090737" cy="652463"/>
          </a:xfrm>
          <a:prstGeom prst="roundRect">
            <a:avLst>
              <a:gd name="adj" fmla="val 16667"/>
            </a:avLst>
          </a:prstGeom>
          <a:solidFill>
            <a:srgbClr val="FFFFFF">
              <a:alpha val="89999"/>
            </a:srgbClr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gray">
          <a:xfrm>
            <a:off x="5707063" y="4368800"/>
            <a:ext cx="2090737" cy="654050"/>
          </a:xfrm>
          <a:prstGeom prst="roundRect">
            <a:avLst>
              <a:gd name="adj" fmla="val 16667"/>
            </a:avLst>
          </a:prstGeom>
          <a:solidFill>
            <a:srgbClr val="FFFFFF">
              <a:alpha val="89999"/>
            </a:srgbClr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AutoShape 13"/>
          <p:cNvSpPr>
            <a:spLocks noChangeArrowheads="1"/>
          </p:cNvSpPr>
          <p:nvPr/>
        </p:nvSpPr>
        <p:spPr bwMode="auto">
          <a:xfrm>
            <a:off x="4427984" y="5643578"/>
            <a:ext cx="4716016" cy="809758"/>
          </a:xfrm>
          <a:prstGeom prst="roundRect">
            <a:avLst>
              <a:gd name="adj" fmla="val 16667"/>
            </a:avLst>
          </a:prstGeom>
          <a:noFill/>
          <a:ln w="19050" cap="rnd">
            <a:noFill/>
            <a:prstDash val="sysDot"/>
            <a:round/>
            <a:headEnd/>
            <a:tailEnd/>
          </a:ln>
        </p:spPr>
        <p:txBody>
          <a:bodyPr vert="horz" wrap="square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Arial" charset="0"/>
              </a:rPr>
              <a:t>Смертность населения трудоспособного возраста на   100 000 населения</a:t>
            </a:r>
            <a:endParaRPr lang="en-US" sz="2400" b="1" dirty="0">
              <a:solidFill>
                <a:schemeClr val="tx1">
                  <a:lumMod val="60000"/>
                  <a:lumOff val="40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52" name="Text Box 38"/>
          <p:cNvSpPr txBox="1">
            <a:spLocks noChangeArrowheads="1"/>
          </p:cNvSpPr>
          <p:nvPr/>
        </p:nvSpPr>
        <p:spPr bwMode="gray">
          <a:xfrm>
            <a:off x="1331913" y="2816225"/>
            <a:ext cx="1982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2015-13,8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53" name="Text Box 38"/>
          <p:cNvSpPr txBox="1">
            <a:spLocks noChangeArrowheads="1"/>
          </p:cNvSpPr>
          <p:nvPr/>
        </p:nvSpPr>
        <p:spPr bwMode="gray">
          <a:xfrm>
            <a:off x="1331913" y="3649663"/>
            <a:ext cx="1982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2014-13,5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54" name="Text Box 38"/>
          <p:cNvSpPr txBox="1">
            <a:spLocks noChangeArrowheads="1"/>
          </p:cNvSpPr>
          <p:nvPr/>
        </p:nvSpPr>
        <p:spPr bwMode="gray">
          <a:xfrm>
            <a:off x="1331913" y="4462463"/>
            <a:ext cx="1982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2013-14,4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55" name="Text Box 38"/>
          <p:cNvSpPr txBox="1">
            <a:spLocks noChangeArrowheads="1"/>
          </p:cNvSpPr>
          <p:nvPr/>
        </p:nvSpPr>
        <p:spPr bwMode="gray">
          <a:xfrm>
            <a:off x="5754688" y="2808288"/>
            <a:ext cx="1982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2013-768,7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56" name="Text Box 38"/>
          <p:cNvSpPr txBox="1">
            <a:spLocks noChangeArrowheads="1"/>
          </p:cNvSpPr>
          <p:nvPr/>
        </p:nvSpPr>
        <p:spPr bwMode="gray">
          <a:xfrm>
            <a:off x="5754688" y="3668713"/>
            <a:ext cx="1982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2014-804,2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57" name="Text Box 38"/>
          <p:cNvSpPr txBox="1">
            <a:spLocks noChangeArrowheads="1"/>
          </p:cNvSpPr>
          <p:nvPr/>
        </p:nvSpPr>
        <p:spPr bwMode="gray">
          <a:xfrm>
            <a:off x="5754688" y="4508500"/>
            <a:ext cx="1982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2015-735,9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285721" y="5445224"/>
            <a:ext cx="3710215" cy="648072"/>
          </a:xfrm>
          <a:prstGeom prst="roundRect">
            <a:avLst>
              <a:gd name="adj" fmla="val 0"/>
            </a:avLst>
          </a:prstGeom>
          <a:noFill/>
          <a:ln w="19050" cap="rnd">
            <a:noFill/>
            <a:prstDash val="sysDot"/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Arial" charset="0"/>
              </a:rPr>
              <a:t>Смертность  на 1000 населения</a:t>
            </a:r>
            <a:endParaRPr lang="en-US" sz="2400" b="1" dirty="0">
              <a:solidFill>
                <a:schemeClr val="tx1">
                  <a:lumMod val="60000"/>
                  <a:lumOff val="40000"/>
                </a:schemeClr>
              </a:solidFill>
              <a:latin typeface="Calibri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20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214346" y="247650"/>
            <a:ext cx="6858016" cy="1143000"/>
          </a:xfrm>
        </p:spPr>
        <p:txBody>
          <a:bodyPr/>
          <a:lstStyle/>
          <a:p>
            <a:pPr algn="ctr"/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Материнская смертность, случаев</a:t>
            </a:r>
            <a:b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100 тыс.родившихся живыми</a:t>
            </a:r>
            <a:endParaRPr lang="en-US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gray">
          <a:xfrm>
            <a:off x="642910" y="1857364"/>
            <a:ext cx="7586690" cy="4543436"/>
          </a:xfrm>
          <a:prstGeom prst="roundRect">
            <a:avLst>
              <a:gd name="adj" fmla="val 809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gray">
          <a:xfrm>
            <a:off x="6286512" y="2285992"/>
            <a:ext cx="1560513" cy="3465521"/>
          </a:xfrm>
          <a:prstGeom prst="roundRect">
            <a:avLst>
              <a:gd name="adj" fmla="val 9523"/>
            </a:avLst>
          </a:prstGeom>
          <a:solidFill>
            <a:schemeClr val="hlink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gray">
          <a:xfrm>
            <a:off x="4697413" y="2285992"/>
            <a:ext cx="1560512" cy="3394083"/>
          </a:xfrm>
          <a:prstGeom prst="roundRect">
            <a:avLst>
              <a:gd name="adj" fmla="val 9523"/>
            </a:avLst>
          </a:prstGeom>
          <a:solidFill>
            <a:schemeClr val="folHlink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gray">
          <a:xfrm>
            <a:off x="3086100" y="2285992"/>
            <a:ext cx="1560513" cy="3394083"/>
          </a:xfrm>
          <a:prstGeom prst="roundRect">
            <a:avLst>
              <a:gd name="adj" fmla="val 9523"/>
            </a:avLst>
          </a:prstGeom>
          <a:solidFill>
            <a:schemeClr val="accent2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gray">
          <a:xfrm>
            <a:off x="1471613" y="2285992"/>
            <a:ext cx="1560512" cy="3394083"/>
          </a:xfrm>
          <a:prstGeom prst="roundRect">
            <a:avLst>
              <a:gd name="adj" fmla="val 9523"/>
            </a:avLst>
          </a:prstGeom>
          <a:solidFill>
            <a:schemeClr val="accent1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76375" y="5375275"/>
            <a:ext cx="1554163" cy="704850"/>
            <a:chOff x="657" y="2893"/>
            <a:chExt cx="1032" cy="590"/>
          </a:xfrm>
        </p:grpSpPr>
        <p:sp>
          <p:nvSpPr>
            <p:cNvPr id="16394" name="AutoShape 10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5" name="AutoShape 11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095625" y="5375275"/>
            <a:ext cx="1554163" cy="704850"/>
            <a:chOff x="657" y="2893"/>
            <a:chExt cx="1032" cy="590"/>
          </a:xfrm>
        </p:grpSpPr>
        <p:sp>
          <p:nvSpPr>
            <p:cNvPr id="16397" name="AutoShape 13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8" name="AutoShape 14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713288" y="5375275"/>
            <a:ext cx="1554162" cy="704850"/>
            <a:chOff x="657" y="2893"/>
            <a:chExt cx="1032" cy="590"/>
          </a:xfrm>
        </p:grpSpPr>
        <p:sp>
          <p:nvSpPr>
            <p:cNvPr id="16400" name="AutoShape 16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folHlink">
                    <a:gamma/>
                    <a:shade val="85882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1" name="AutoShape 17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329363" y="5375275"/>
            <a:ext cx="1554162" cy="704850"/>
            <a:chOff x="657" y="2893"/>
            <a:chExt cx="1032" cy="590"/>
          </a:xfrm>
        </p:grpSpPr>
        <p:sp>
          <p:nvSpPr>
            <p:cNvPr id="16403" name="AutoShape 19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4" name="AutoShape 20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406" name="Text Box 22"/>
          <p:cNvSpPr txBox="1">
            <a:spLocks noChangeArrowheads="1"/>
          </p:cNvSpPr>
          <p:nvPr/>
        </p:nvSpPr>
        <p:spPr bwMode="gray">
          <a:xfrm>
            <a:off x="3155950" y="3189288"/>
            <a:ext cx="1427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0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gray">
          <a:xfrm>
            <a:off x="4776788" y="3189288"/>
            <a:ext cx="1427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0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gray">
          <a:xfrm>
            <a:off x="1493838" y="5367338"/>
            <a:ext cx="150652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8F8F8"/>
                </a:solidFill>
                <a:cs typeface="Arial" charset="0"/>
              </a:rPr>
              <a:t>2012</a:t>
            </a:r>
            <a:endParaRPr lang="en-US" sz="3600" b="1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gray">
          <a:xfrm>
            <a:off x="3111500" y="5367338"/>
            <a:ext cx="1460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8F8F8"/>
                </a:solidFill>
                <a:cs typeface="Arial" charset="0"/>
              </a:rPr>
              <a:t>2013</a:t>
            </a:r>
            <a:endParaRPr lang="en-US" sz="3600" b="1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gray">
          <a:xfrm>
            <a:off x="4733924" y="5367338"/>
            <a:ext cx="140971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8F8F8"/>
                </a:solidFill>
                <a:cs typeface="Arial" charset="0"/>
              </a:rPr>
              <a:t>2014</a:t>
            </a:r>
            <a:endParaRPr lang="en-US" sz="3600" b="1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gray">
          <a:xfrm>
            <a:off x="6332538" y="5367338"/>
            <a:ext cx="145417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8F8F8"/>
                </a:solidFill>
                <a:cs typeface="Arial" charset="0"/>
              </a:rPr>
              <a:t>2015</a:t>
            </a:r>
            <a:endParaRPr lang="en-US" sz="3600" b="1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95" name="Блок-схема: магнитный диск 94"/>
          <p:cNvSpPr/>
          <p:nvPr/>
        </p:nvSpPr>
        <p:spPr>
          <a:xfrm>
            <a:off x="6286512" y="3071810"/>
            <a:ext cx="1500198" cy="221457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88,4</a:t>
            </a:r>
            <a:endParaRPr lang="ru-RU" dirty="0"/>
          </a:p>
        </p:txBody>
      </p:sp>
      <p:sp>
        <p:nvSpPr>
          <p:cNvPr id="96" name="Блок-схема: магнитный диск 95"/>
          <p:cNvSpPr/>
          <p:nvPr/>
        </p:nvSpPr>
        <p:spPr>
          <a:xfrm>
            <a:off x="1500166" y="3438524"/>
            <a:ext cx="1500198" cy="185738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84,0</a:t>
            </a:r>
            <a:endParaRPr lang="ru-RU" dirty="0"/>
          </a:p>
        </p:txBody>
      </p:sp>
    </p:spTree>
  </p:cSld>
  <p:clrMapOvr>
    <a:masterClrMapping/>
  </p:clrMapOvr>
  <p:transition advTm="2004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57354" y="428604"/>
            <a:ext cx="9144000" cy="785818"/>
          </a:xfrm>
        </p:spPr>
        <p:txBody>
          <a:bodyPr/>
          <a:lstStyle/>
          <a:p>
            <a:pPr algn="ctr"/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Доля онкологических заболеваний,</a:t>
            </a:r>
            <a:b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выявленных на ранней стадии,в %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</p:cSld>
  <p:clrMapOvr>
    <a:masterClrMapping/>
  </p:clrMapOvr>
  <p:transition advTm="20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8"/>
            <a:ext cx="7643866" cy="1500174"/>
          </a:xfrm>
        </p:spPr>
        <p:txBody>
          <a:bodyPr/>
          <a:lstStyle/>
          <a:p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Смертность детей в возрасте до 17 лет, случаев на 100 тыс.соответствующего возраста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5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</p:cSld>
  <p:clrMapOvr>
    <a:masterClrMapping/>
  </p:clrMapOvr>
  <p:transition advTm="30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El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7650"/>
            <a:ext cx="7215206" cy="1143000"/>
          </a:xfrm>
        </p:spPr>
        <p:txBody>
          <a:bodyPr/>
          <a:lstStyle/>
          <a:p>
            <a:pPr algn="ctr"/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Количество обоснованных жалоб</a:t>
            </a:r>
            <a:endParaRPr lang="en-US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gray">
          <a:xfrm>
            <a:off x="990600" y="4819650"/>
            <a:ext cx="7096125" cy="1504950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9216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9216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99190" dir="238833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endParaRPr lang="ru-RU">
              <a:cs typeface="Arial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ltGray">
          <a:xfrm>
            <a:off x="1142976" y="5043488"/>
            <a:ext cx="6543699" cy="101758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black">
          <a:xfrm>
            <a:off x="1285852" y="5226050"/>
            <a:ext cx="636113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(по результатам внеплановых проверок ТФОМС)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3208338" y="2584454"/>
            <a:ext cx="1609725" cy="1606552"/>
            <a:chOff x="2021" y="1628"/>
            <a:chExt cx="1014" cy="1012"/>
          </a:xfrm>
        </p:grpSpPr>
        <p:sp>
          <p:nvSpPr>
            <p:cNvPr id="25608" name="Oval 8"/>
            <p:cNvSpPr>
              <a:spLocks noChangeArrowheads="1"/>
            </p:cNvSpPr>
            <p:nvPr/>
          </p:nvSpPr>
          <p:spPr bwMode="gray">
            <a:xfrm>
              <a:off x="2021" y="1628"/>
              <a:ext cx="1014" cy="101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gray">
            <a:xfrm>
              <a:off x="2021" y="1628"/>
              <a:ext cx="1014" cy="101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5610" name="Oval 10"/>
            <p:cNvSpPr>
              <a:spLocks noChangeArrowheads="1"/>
            </p:cNvSpPr>
            <p:nvPr/>
          </p:nvSpPr>
          <p:spPr bwMode="gray">
            <a:xfrm>
              <a:off x="2076" y="1683"/>
              <a:ext cx="881" cy="87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5611" name="Oval 11"/>
            <p:cNvSpPr>
              <a:spLocks noChangeArrowheads="1"/>
            </p:cNvSpPr>
            <p:nvPr/>
          </p:nvSpPr>
          <p:spPr bwMode="gray">
            <a:xfrm>
              <a:off x="2079" y="1684"/>
              <a:ext cx="881" cy="87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5612" name="Oval 12"/>
            <p:cNvSpPr>
              <a:spLocks noChangeArrowheads="1"/>
            </p:cNvSpPr>
            <p:nvPr/>
          </p:nvSpPr>
          <p:spPr bwMode="gray">
            <a:xfrm>
              <a:off x="2122" y="1735"/>
              <a:ext cx="795" cy="793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139" y="1741"/>
              <a:ext cx="769" cy="768"/>
              <a:chOff x="4166" y="1706"/>
              <a:chExt cx="1252" cy="1252"/>
            </a:xfrm>
          </p:grpSpPr>
          <p:sp>
            <p:nvSpPr>
              <p:cNvPr id="25614" name="Oval 1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615" name="Oval 1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616" name="Oval 1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617" name="Oval 1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4788024" y="3212976"/>
            <a:ext cx="1612900" cy="1571636"/>
            <a:chOff x="3076" y="1050"/>
            <a:chExt cx="1016" cy="1010"/>
          </a:xfrm>
        </p:grpSpPr>
        <p:sp>
          <p:nvSpPr>
            <p:cNvPr id="25619" name="Oval 19"/>
            <p:cNvSpPr>
              <a:spLocks noChangeArrowheads="1"/>
            </p:cNvSpPr>
            <p:nvPr/>
          </p:nvSpPr>
          <p:spPr bwMode="gray">
            <a:xfrm>
              <a:off x="3076" y="1050"/>
              <a:ext cx="1010" cy="10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5620" name="Oval 20"/>
            <p:cNvSpPr>
              <a:spLocks noChangeArrowheads="1"/>
            </p:cNvSpPr>
            <p:nvPr/>
          </p:nvSpPr>
          <p:spPr bwMode="gray">
            <a:xfrm>
              <a:off x="3082" y="1050"/>
              <a:ext cx="1010" cy="10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5621" name="Oval 21"/>
            <p:cNvSpPr>
              <a:spLocks noChangeArrowheads="1"/>
            </p:cNvSpPr>
            <p:nvPr/>
          </p:nvSpPr>
          <p:spPr bwMode="gray">
            <a:xfrm>
              <a:off x="3140" y="1105"/>
              <a:ext cx="876" cy="87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5622" name="Oval 22"/>
            <p:cNvSpPr>
              <a:spLocks noChangeArrowheads="1"/>
            </p:cNvSpPr>
            <p:nvPr/>
          </p:nvSpPr>
          <p:spPr bwMode="gray">
            <a:xfrm>
              <a:off x="3145" y="1106"/>
              <a:ext cx="876" cy="87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5623" name="Oval 23"/>
            <p:cNvSpPr>
              <a:spLocks noChangeArrowheads="1"/>
            </p:cNvSpPr>
            <p:nvPr/>
          </p:nvSpPr>
          <p:spPr bwMode="gray">
            <a:xfrm>
              <a:off x="3196" y="1153"/>
              <a:ext cx="789" cy="788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3211" y="1163"/>
              <a:ext cx="765" cy="766"/>
              <a:chOff x="4166" y="1706"/>
              <a:chExt cx="1252" cy="1252"/>
            </a:xfrm>
          </p:grpSpPr>
          <p:sp>
            <p:nvSpPr>
              <p:cNvPr id="25625" name="Oval 2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626" name="Oval 2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627" name="Oval 2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628" name="Oval 28"/>
              <p:cNvSpPr>
                <a:spLocks noChangeArrowheads="1"/>
              </p:cNvSpPr>
              <p:nvPr/>
            </p:nvSpPr>
            <p:spPr bwMode="gray">
              <a:xfrm>
                <a:off x="4263" y="2043"/>
                <a:ext cx="1033" cy="6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horz" wrap="none" anchor="ctr"/>
              <a:lstStyle/>
              <a:p>
                <a:pPr algn="ctr"/>
                <a:r>
                  <a:rPr lang="ru-RU" sz="24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0</a:t>
                </a:r>
                <a:endParaRPr lang="ru-RU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6613525" y="1214422"/>
            <a:ext cx="1598613" cy="1357323"/>
            <a:chOff x="4166" y="1568"/>
            <a:chExt cx="1007" cy="1027"/>
          </a:xfrm>
        </p:grpSpPr>
        <p:sp>
          <p:nvSpPr>
            <p:cNvPr id="25630" name="Oval 30"/>
            <p:cNvSpPr>
              <a:spLocks noChangeArrowheads="1"/>
            </p:cNvSpPr>
            <p:nvPr/>
          </p:nvSpPr>
          <p:spPr bwMode="gray">
            <a:xfrm>
              <a:off x="4166" y="1568"/>
              <a:ext cx="1007" cy="10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5631" name="Oval 31"/>
            <p:cNvSpPr>
              <a:spLocks noChangeArrowheads="1"/>
            </p:cNvSpPr>
            <p:nvPr/>
          </p:nvSpPr>
          <p:spPr bwMode="gray">
            <a:xfrm>
              <a:off x="4166" y="1568"/>
              <a:ext cx="1007" cy="10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5632" name="Oval 32"/>
            <p:cNvSpPr>
              <a:spLocks noChangeArrowheads="1"/>
            </p:cNvSpPr>
            <p:nvPr/>
          </p:nvSpPr>
          <p:spPr bwMode="gray">
            <a:xfrm>
              <a:off x="4228" y="1630"/>
              <a:ext cx="875" cy="89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5633" name="Oval 33"/>
            <p:cNvSpPr>
              <a:spLocks noChangeArrowheads="1"/>
            </p:cNvSpPr>
            <p:nvPr/>
          </p:nvSpPr>
          <p:spPr bwMode="gray">
            <a:xfrm>
              <a:off x="4228" y="1618"/>
              <a:ext cx="875" cy="89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5634" name="Oval 34"/>
            <p:cNvSpPr>
              <a:spLocks noChangeArrowheads="1"/>
            </p:cNvSpPr>
            <p:nvPr/>
          </p:nvSpPr>
          <p:spPr bwMode="gray">
            <a:xfrm>
              <a:off x="4270" y="1679"/>
              <a:ext cx="788" cy="80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4285" y="1691"/>
              <a:ext cx="801" cy="778"/>
              <a:chOff x="4166" y="1706"/>
              <a:chExt cx="1314" cy="1252"/>
            </a:xfrm>
          </p:grpSpPr>
          <p:sp>
            <p:nvSpPr>
              <p:cNvPr id="25636" name="Oval 3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637" name="Oval 3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638" name="Oval 3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639" name="Oval 3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217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horz" wrap="square" anchor="ctr"/>
              <a:lstStyle/>
              <a:p>
                <a:r>
                  <a:rPr lang="ru-RU" sz="2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2015-     0,056</a:t>
                </a:r>
                <a:endParaRPr lang="ru-RU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1493838" y="1785926"/>
            <a:ext cx="1644650" cy="1643074"/>
            <a:chOff x="941" y="1053"/>
            <a:chExt cx="1036" cy="1021"/>
          </a:xfrm>
        </p:grpSpPr>
        <p:sp>
          <p:nvSpPr>
            <p:cNvPr id="25641" name="Oval 41"/>
            <p:cNvSpPr>
              <a:spLocks noChangeArrowheads="1"/>
            </p:cNvSpPr>
            <p:nvPr/>
          </p:nvSpPr>
          <p:spPr bwMode="gray">
            <a:xfrm>
              <a:off x="941" y="1053"/>
              <a:ext cx="1032" cy="102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5642" name="Oval 42"/>
            <p:cNvSpPr>
              <a:spLocks noChangeArrowheads="1"/>
            </p:cNvSpPr>
            <p:nvPr/>
          </p:nvSpPr>
          <p:spPr bwMode="gray">
            <a:xfrm>
              <a:off x="945" y="1053"/>
              <a:ext cx="1032" cy="102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5643" name="Oval 43"/>
            <p:cNvSpPr>
              <a:spLocks noChangeArrowheads="1"/>
            </p:cNvSpPr>
            <p:nvPr/>
          </p:nvSpPr>
          <p:spPr bwMode="gray">
            <a:xfrm>
              <a:off x="1008" y="1119"/>
              <a:ext cx="898" cy="88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5644" name="Oval 44"/>
            <p:cNvSpPr>
              <a:spLocks noChangeArrowheads="1"/>
            </p:cNvSpPr>
            <p:nvPr/>
          </p:nvSpPr>
          <p:spPr bwMode="gray">
            <a:xfrm>
              <a:off x="1008" y="1119"/>
              <a:ext cx="897" cy="88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5645" name="Oval 45"/>
            <p:cNvSpPr>
              <a:spLocks noChangeArrowheads="1"/>
            </p:cNvSpPr>
            <p:nvPr/>
          </p:nvSpPr>
          <p:spPr bwMode="gray">
            <a:xfrm>
              <a:off x="1057" y="1164"/>
              <a:ext cx="807" cy="79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5646" name="Oval 46"/>
            <p:cNvSpPr>
              <a:spLocks noChangeArrowheads="1"/>
            </p:cNvSpPr>
            <p:nvPr/>
          </p:nvSpPr>
          <p:spPr bwMode="gray">
            <a:xfrm>
              <a:off x="1070" y="1177"/>
              <a:ext cx="782" cy="774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5647" name="Oval 47"/>
            <p:cNvSpPr>
              <a:spLocks noChangeArrowheads="1"/>
            </p:cNvSpPr>
            <p:nvPr/>
          </p:nvSpPr>
          <p:spPr bwMode="gray">
            <a:xfrm>
              <a:off x="1080" y="1182"/>
              <a:ext cx="763" cy="7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5648" name="Oval 48"/>
            <p:cNvSpPr>
              <a:spLocks noChangeArrowheads="1"/>
            </p:cNvSpPr>
            <p:nvPr/>
          </p:nvSpPr>
          <p:spPr bwMode="gray">
            <a:xfrm>
              <a:off x="1088" y="1189"/>
              <a:ext cx="726" cy="70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5649" name="Oval 49"/>
            <p:cNvSpPr>
              <a:spLocks noChangeArrowheads="1"/>
            </p:cNvSpPr>
            <p:nvPr/>
          </p:nvSpPr>
          <p:spPr bwMode="gray">
            <a:xfrm>
              <a:off x="1130" y="1209"/>
              <a:ext cx="645" cy="572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5650" name="Line 50"/>
          <p:cNvSpPr>
            <a:spLocks noChangeShapeType="1"/>
          </p:cNvSpPr>
          <p:nvPr/>
        </p:nvSpPr>
        <p:spPr bwMode="ltGray">
          <a:xfrm>
            <a:off x="2500298" y="3286124"/>
            <a:ext cx="1071570" cy="642942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endParaRPr lang="ru-RU"/>
          </a:p>
        </p:txBody>
      </p:sp>
      <p:sp>
        <p:nvSpPr>
          <p:cNvPr id="25653" name="Line 53"/>
          <p:cNvSpPr>
            <a:spLocks noChangeShapeType="1"/>
          </p:cNvSpPr>
          <p:nvPr/>
        </p:nvSpPr>
        <p:spPr bwMode="ltGray">
          <a:xfrm flipV="1">
            <a:off x="6357950" y="2571744"/>
            <a:ext cx="1071570" cy="1857386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endParaRPr lang="ru-RU"/>
          </a:p>
        </p:txBody>
      </p:sp>
      <p:sp>
        <p:nvSpPr>
          <p:cNvPr id="25654" name="Text Box 54"/>
          <p:cNvSpPr txBox="1">
            <a:spLocks noChangeArrowheads="1"/>
          </p:cNvSpPr>
          <p:nvPr/>
        </p:nvSpPr>
        <p:spPr bwMode="auto">
          <a:xfrm>
            <a:off x="1628775" y="2143116"/>
            <a:ext cx="135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 anchor="ctr" anchorCtr="0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2012-0,028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5655" name="Text Box 55"/>
          <p:cNvSpPr txBox="1">
            <a:spLocks noChangeArrowheads="1"/>
          </p:cNvSpPr>
          <p:nvPr/>
        </p:nvSpPr>
        <p:spPr bwMode="auto">
          <a:xfrm>
            <a:off x="3317875" y="3000372"/>
            <a:ext cx="135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2013-0,014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60" name="Line 51"/>
          <p:cNvSpPr>
            <a:spLocks noChangeShapeType="1"/>
          </p:cNvSpPr>
          <p:nvPr/>
        </p:nvSpPr>
        <p:spPr bwMode="ltGray">
          <a:xfrm>
            <a:off x="4286248" y="4214818"/>
            <a:ext cx="785817" cy="357191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advTm="200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50" grpId="0" animBg="1"/>
      <p:bldP spid="25653" grpId="0" animBg="1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Показатели «Дорожной карты»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7158" y="1357298"/>
            <a:ext cx="4140230" cy="1500198"/>
          </a:xfrm>
        </p:spPr>
        <p:txBody>
          <a:bodyPr/>
          <a:lstStyle/>
          <a:p>
            <a:pPr algn="ctr"/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Выполнение плана                «Дорожной карты» по средней заработной плате категорий персонала в %</a:t>
            </a:r>
          </a:p>
          <a:p>
            <a:pPr algn="ctr"/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57200" y="2571745"/>
          <a:ext cx="4040216" cy="3429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473"/>
                <a:gridCol w="1280824"/>
                <a:gridCol w="1208919"/>
              </a:tblGrid>
              <a:tr h="14591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Врачебного персонала(без руководителя и заместителей</a:t>
                      </a:r>
                      <a:endParaRPr lang="ru-RU" sz="1400" dirty="0"/>
                    </a:p>
                  </a:txBody>
                  <a:tcPr marL="94026" marR="94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СМП</a:t>
                      </a:r>
                      <a:endParaRPr lang="ru-RU" dirty="0"/>
                    </a:p>
                  </a:txBody>
                  <a:tcPr marL="94026" marR="94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ММП</a:t>
                      </a:r>
                      <a:endParaRPr lang="ru-RU" dirty="0"/>
                    </a:p>
                  </a:txBody>
                  <a:tcPr marL="94026" marR="94026"/>
                </a:tc>
              </a:tr>
              <a:tr h="734267"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 marL="94026" marR="9402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 marL="94026" marR="9402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 marL="94026" marR="94026"/>
                </a:tc>
              </a:tr>
              <a:tr h="1235598">
                <a:tc>
                  <a:txBody>
                    <a:bodyPr/>
                    <a:lstStyle/>
                    <a:p>
                      <a:r>
                        <a:rPr lang="ru-RU" dirty="0" smtClean="0"/>
                        <a:t>104,7</a:t>
                      </a:r>
                      <a:endParaRPr lang="ru-RU" dirty="0"/>
                    </a:p>
                  </a:txBody>
                  <a:tcPr marL="94026" marR="9402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104,6</a:t>
                      </a:r>
                      <a:endParaRPr lang="ru-RU" dirty="0"/>
                    </a:p>
                  </a:txBody>
                  <a:tcPr marL="94026" marR="9402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104,9</a:t>
                      </a:r>
                      <a:endParaRPr lang="ru-RU" dirty="0"/>
                    </a:p>
                  </a:txBody>
                  <a:tcPr marL="94026" marR="94026"/>
                </a:tc>
              </a:tr>
            </a:tbl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Модуль отклонения средней заработной платы от планового значения в %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4645025" y="2571744"/>
          <a:ext cx="4213254" cy="3500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611"/>
                <a:gridCol w="1310225"/>
                <a:gridCol w="1404418"/>
              </a:tblGrid>
              <a:tr h="14807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Врачебного персонала(без руководителя и заместителей</a:t>
                      </a:r>
                      <a:endParaRPr lang="ru-RU" sz="1400" dirty="0"/>
                    </a:p>
                  </a:txBody>
                  <a:tcPr marL="94026" marR="94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СМП</a:t>
                      </a:r>
                      <a:endParaRPr lang="ru-RU" dirty="0"/>
                    </a:p>
                  </a:txBody>
                  <a:tcPr marL="94026" marR="94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ММП</a:t>
                      </a:r>
                      <a:endParaRPr lang="ru-RU" dirty="0"/>
                    </a:p>
                  </a:txBody>
                  <a:tcPr marL="94026" marR="94026"/>
                </a:tc>
              </a:tr>
              <a:tr h="7669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</a:tr>
              <a:tr h="12527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20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9" name="AutoShape 29"/>
          <p:cNvSpPr>
            <a:spLocks noChangeArrowheads="1"/>
          </p:cNvSpPr>
          <p:nvPr/>
        </p:nvSpPr>
        <p:spPr bwMode="auto">
          <a:xfrm>
            <a:off x="4500562" y="1571612"/>
            <a:ext cx="4206875" cy="4786346"/>
          </a:xfrm>
          <a:prstGeom prst="roundRect">
            <a:avLst>
              <a:gd name="adj" fmla="val 5856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47650"/>
            <a:ext cx="6115080" cy="114300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Анализ части статистической информации среди 62 муниципальных образований РБ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gray">
          <a:xfrm flipH="1">
            <a:off x="3130550" y="2674938"/>
            <a:ext cx="995363" cy="835025"/>
          </a:xfrm>
          <a:prstGeom prst="curvedRightArrow">
            <a:avLst>
              <a:gd name="adj1" fmla="val 16542"/>
              <a:gd name="adj2" fmla="val 38977"/>
              <a:gd name="adj3" fmla="val 33846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gray">
          <a:xfrm>
            <a:off x="1223963" y="2711450"/>
            <a:ext cx="995362" cy="835025"/>
          </a:xfrm>
          <a:prstGeom prst="curvedRightArrow">
            <a:avLst>
              <a:gd name="adj1" fmla="val 19583"/>
              <a:gd name="adj2" fmla="val 44676"/>
              <a:gd name="adj3" fmla="val 33652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63638" y="3717925"/>
            <a:ext cx="3003550" cy="2771775"/>
            <a:chOff x="862" y="713"/>
            <a:chExt cx="3780" cy="349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082" y="2210"/>
              <a:ext cx="3406" cy="1993"/>
              <a:chOff x="1082" y="2355"/>
              <a:chExt cx="3406" cy="1993"/>
            </a:xfrm>
          </p:grpSpPr>
          <p:sp>
            <p:nvSpPr>
              <p:cNvPr id="20487" name="Freeform 7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/>
                <a:ahLst/>
                <a:cxnLst>
                  <a:cxn ang="0">
                    <a:pos x="51" y="367"/>
                  </a:cxn>
                  <a:cxn ang="0">
                    <a:pos x="1323" y="1322"/>
                  </a:cxn>
                  <a:cxn ang="0">
                    <a:pos x="1323" y="974"/>
                  </a:cxn>
                  <a:cxn ang="0">
                    <a:pos x="0" y="0"/>
                  </a:cxn>
                  <a:cxn ang="0">
                    <a:pos x="51" y="367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/>
              </a:p>
            </p:txBody>
          </p:sp>
          <p:sp>
            <p:nvSpPr>
              <p:cNvPr id="20488" name="Freeform 8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/>
                <a:ahLst/>
                <a:cxnLst>
                  <a:cxn ang="0">
                    <a:pos x="0" y="1070"/>
                  </a:cxn>
                  <a:cxn ang="0">
                    <a:pos x="2083" y="0"/>
                  </a:cxn>
                  <a:cxn ang="0">
                    <a:pos x="2045" y="355"/>
                  </a:cxn>
                  <a:cxn ang="0">
                    <a:pos x="7" y="1418"/>
                  </a:cxn>
                  <a:cxn ang="0">
                    <a:pos x="0" y="1070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/>
              </a:p>
            </p:txBody>
          </p:sp>
          <p:sp>
            <p:nvSpPr>
              <p:cNvPr id="20489" name="Freeform 9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/>
                <a:ahLst/>
                <a:cxnLst>
                  <a:cxn ang="0">
                    <a:pos x="1323" y="1639"/>
                  </a:cxn>
                  <a:cxn ang="0">
                    <a:pos x="0" y="671"/>
                  </a:cxn>
                  <a:cxn ang="0">
                    <a:pos x="1969" y="0"/>
                  </a:cxn>
                  <a:cxn ang="0">
                    <a:pos x="3406" y="569"/>
                  </a:cxn>
                  <a:cxn ang="0">
                    <a:pos x="1323" y="163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969696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009" y="1723"/>
              <a:ext cx="3527" cy="1993"/>
              <a:chOff x="1082" y="2355"/>
              <a:chExt cx="3406" cy="1993"/>
            </a:xfrm>
          </p:grpSpPr>
          <p:sp>
            <p:nvSpPr>
              <p:cNvPr id="20491" name="Freeform 11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/>
                <a:ahLst/>
                <a:cxnLst>
                  <a:cxn ang="0">
                    <a:pos x="51" y="367"/>
                  </a:cxn>
                  <a:cxn ang="0">
                    <a:pos x="1323" y="1322"/>
                  </a:cxn>
                  <a:cxn ang="0">
                    <a:pos x="1323" y="974"/>
                  </a:cxn>
                  <a:cxn ang="0">
                    <a:pos x="0" y="0"/>
                  </a:cxn>
                  <a:cxn ang="0">
                    <a:pos x="51" y="367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/>
              </a:p>
            </p:txBody>
          </p:sp>
          <p:sp>
            <p:nvSpPr>
              <p:cNvPr id="20492" name="Freeform 12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/>
                <a:ahLst/>
                <a:cxnLst>
                  <a:cxn ang="0">
                    <a:pos x="0" y="1070"/>
                  </a:cxn>
                  <a:cxn ang="0">
                    <a:pos x="2083" y="0"/>
                  </a:cxn>
                  <a:cxn ang="0">
                    <a:pos x="2045" y="355"/>
                  </a:cxn>
                  <a:cxn ang="0">
                    <a:pos x="7" y="1418"/>
                  </a:cxn>
                  <a:cxn ang="0">
                    <a:pos x="0" y="1070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/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/>
                <a:ahLst/>
                <a:cxnLst>
                  <a:cxn ang="0">
                    <a:pos x="1323" y="1639"/>
                  </a:cxn>
                  <a:cxn ang="0">
                    <a:pos x="0" y="671"/>
                  </a:cxn>
                  <a:cxn ang="0">
                    <a:pos x="1969" y="0"/>
                  </a:cxn>
                  <a:cxn ang="0">
                    <a:pos x="3406" y="569"/>
                  </a:cxn>
                  <a:cxn ang="0">
                    <a:pos x="1323" y="163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B4B4B4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935" y="1219"/>
              <a:ext cx="3653" cy="1993"/>
              <a:chOff x="1082" y="2355"/>
              <a:chExt cx="3406" cy="1993"/>
            </a:xfrm>
          </p:grpSpPr>
          <p:sp>
            <p:nvSpPr>
              <p:cNvPr id="20495" name="Freeform 15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/>
                <a:ahLst/>
                <a:cxnLst>
                  <a:cxn ang="0">
                    <a:pos x="51" y="367"/>
                  </a:cxn>
                  <a:cxn ang="0">
                    <a:pos x="1323" y="1322"/>
                  </a:cxn>
                  <a:cxn ang="0">
                    <a:pos x="1323" y="974"/>
                  </a:cxn>
                  <a:cxn ang="0">
                    <a:pos x="0" y="0"/>
                  </a:cxn>
                  <a:cxn ang="0">
                    <a:pos x="51" y="367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/>
              </a:p>
            </p:txBody>
          </p:sp>
          <p:sp>
            <p:nvSpPr>
              <p:cNvPr id="20496" name="Freeform 16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/>
                <a:ahLst/>
                <a:cxnLst>
                  <a:cxn ang="0">
                    <a:pos x="0" y="1070"/>
                  </a:cxn>
                  <a:cxn ang="0">
                    <a:pos x="2083" y="0"/>
                  </a:cxn>
                  <a:cxn ang="0">
                    <a:pos x="2045" y="355"/>
                  </a:cxn>
                  <a:cxn ang="0">
                    <a:pos x="7" y="1418"/>
                  </a:cxn>
                  <a:cxn ang="0">
                    <a:pos x="0" y="1070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/>
              </a:p>
            </p:txBody>
          </p:sp>
          <p:sp>
            <p:nvSpPr>
              <p:cNvPr id="20497" name="Freeform 17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/>
                <a:ahLst/>
                <a:cxnLst>
                  <a:cxn ang="0">
                    <a:pos x="1323" y="1639"/>
                  </a:cxn>
                  <a:cxn ang="0">
                    <a:pos x="0" y="671"/>
                  </a:cxn>
                  <a:cxn ang="0">
                    <a:pos x="1969" y="0"/>
                  </a:cxn>
                  <a:cxn ang="0">
                    <a:pos x="3406" y="569"/>
                  </a:cxn>
                  <a:cxn ang="0">
                    <a:pos x="1323" y="163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/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62" y="713"/>
              <a:ext cx="3780" cy="1993"/>
              <a:chOff x="1082" y="2355"/>
              <a:chExt cx="3406" cy="1993"/>
            </a:xfrm>
          </p:grpSpPr>
          <p:sp>
            <p:nvSpPr>
              <p:cNvPr id="20499" name="Freeform 19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/>
                <a:ahLst/>
                <a:cxnLst>
                  <a:cxn ang="0">
                    <a:pos x="51" y="367"/>
                  </a:cxn>
                  <a:cxn ang="0">
                    <a:pos x="1323" y="1322"/>
                  </a:cxn>
                  <a:cxn ang="0">
                    <a:pos x="1323" y="974"/>
                  </a:cxn>
                  <a:cxn ang="0">
                    <a:pos x="0" y="0"/>
                  </a:cxn>
                  <a:cxn ang="0">
                    <a:pos x="51" y="367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/>
              </a:p>
            </p:txBody>
          </p:sp>
          <p:sp>
            <p:nvSpPr>
              <p:cNvPr id="20500" name="Freeform 20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/>
                <a:ahLst/>
                <a:cxnLst>
                  <a:cxn ang="0">
                    <a:pos x="0" y="1070"/>
                  </a:cxn>
                  <a:cxn ang="0">
                    <a:pos x="2083" y="0"/>
                  </a:cxn>
                  <a:cxn ang="0">
                    <a:pos x="2045" y="355"/>
                  </a:cxn>
                  <a:cxn ang="0">
                    <a:pos x="7" y="1418"/>
                  </a:cxn>
                  <a:cxn ang="0">
                    <a:pos x="0" y="1070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/>
              </a:p>
            </p:txBody>
          </p:sp>
          <p:sp>
            <p:nvSpPr>
              <p:cNvPr id="20501" name="Freeform 21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/>
                <a:ahLst/>
                <a:cxnLst>
                  <a:cxn ang="0">
                    <a:pos x="1323" y="1639"/>
                  </a:cxn>
                  <a:cxn ang="0">
                    <a:pos x="0" y="671"/>
                  </a:cxn>
                  <a:cxn ang="0">
                    <a:pos x="1969" y="0"/>
                  </a:cxn>
                  <a:cxn ang="0">
                    <a:pos x="3406" y="569"/>
                  </a:cxn>
                  <a:cxn ang="0">
                    <a:pos x="1323" y="163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8F8F8">
                      <a:gamma/>
                      <a:shade val="86275"/>
                      <a:invGamma/>
                    </a:srgbClr>
                  </a:gs>
                  <a:gs pos="100000">
                    <a:srgbClr val="F8F8F8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ru-RU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МР Учалинский район</a:t>
                </a:r>
                <a:endParaRPr lang="ru-RU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20504" name="AutoShape 24"/>
          <p:cNvSpPr>
            <a:spLocks/>
          </p:cNvSpPr>
          <p:nvPr/>
        </p:nvSpPr>
        <p:spPr bwMode="blackWhite">
          <a:xfrm>
            <a:off x="4786314" y="2214554"/>
            <a:ext cx="3865563" cy="3319471"/>
          </a:xfrm>
          <a:prstGeom prst="callout2">
            <a:avLst>
              <a:gd name="adj1" fmla="val 55908"/>
              <a:gd name="adj2" fmla="val -8424"/>
              <a:gd name="adj3" fmla="val 51734"/>
              <a:gd name="adj4" fmla="val -16060"/>
              <a:gd name="adj5" fmla="val 107773"/>
              <a:gd name="adj6" fmla="val -25505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ru-RU" sz="1600" b="1" dirty="0" smtClean="0"/>
              <a:t>Таким образом,</a:t>
            </a:r>
            <a:r>
              <a:rPr lang="ru-RU" sz="1600" dirty="0" smtClean="0"/>
              <a:t>                                  по совокупности заданных 11 индикаторов (показателей) за 2011-2015гг. (ожидаемая продолжительность жизни при рождении, смертность без внешних причин, общая смертность, рождаемость, смертность в трудоспособном возрасте, модуль отклонения от заработанной платы от планового значения по «Дорожной карте» медицинской организации, младенческая смертность, материнская смертность, доля впервые выявленных онкологических заболеваний в I-II стадии, смертность детей в возрасте до 17 лет, наличие обоснованных жалоб по результатам внеплановых проверок ТФОМС)</a:t>
            </a:r>
            <a:endParaRPr lang="en-US" sz="1600" b="1" dirty="0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20506" name="AutoShape 26"/>
          <p:cNvSpPr>
            <a:spLocks noChangeArrowheads="1"/>
          </p:cNvSpPr>
          <p:nvPr/>
        </p:nvSpPr>
        <p:spPr bwMode="ltGray">
          <a:xfrm rot="-544120">
            <a:off x="733425" y="3917950"/>
            <a:ext cx="393700" cy="1920875"/>
          </a:xfrm>
          <a:prstGeom prst="upArrow">
            <a:avLst>
              <a:gd name="adj1" fmla="val 50194"/>
              <a:gd name="adj2" fmla="val 74947"/>
            </a:avLst>
          </a:prstGeom>
          <a:gradFill rotWithShape="1"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508" name="Picture 28" descr="num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14546" y="2245363"/>
            <a:ext cx="1214446" cy="17735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0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5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6429420" cy="962046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Мониторинг реализации мероприятий по снижению смертности от основных причин</a:t>
            </a:r>
            <a:endParaRPr lang="ru-RU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42844" y="1643050"/>
          <a:ext cx="9001156" cy="5053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5078"/>
                <a:gridCol w="1475600"/>
                <a:gridCol w="1180478"/>
              </a:tblGrid>
              <a:tr h="6187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Ключевые(сигнальные индикаторы)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норматив</a:t>
                      </a:r>
                      <a:endParaRPr lang="ru-RU" sz="1600" dirty="0"/>
                    </a:p>
                  </a:txBody>
                  <a:tcPr/>
                </a:tc>
              </a:tr>
              <a:tr h="6454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Доля больных с острым коронарным синдромом, которым выполнен </a:t>
                      </a:r>
                      <a:r>
                        <a:rPr lang="ru-RU" sz="1600" b="1" i="0" u="none" strike="noStrike" dirty="0" err="1">
                          <a:solidFill>
                            <a:srgbClr val="7030A0"/>
                          </a:solidFill>
                          <a:latin typeface="Times New Roman"/>
                        </a:rPr>
                        <a:t>тромболизис</a:t>
                      </a:r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 (на </a:t>
                      </a:r>
                      <a:r>
                        <a:rPr lang="ru-RU" sz="1600" b="1" i="0" u="none" strike="noStrike" dirty="0" err="1">
                          <a:solidFill>
                            <a:srgbClr val="7030A0"/>
                          </a:solidFill>
                          <a:latin typeface="Times New Roman"/>
                        </a:rPr>
                        <a:t>догоспитальном</a:t>
                      </a:r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 и госпитальном этапах)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20-25%</a:t>
                      </a:r>
                      <a:endParaRPr lang="ru-RU" dirty="0"/>
                    </a:p>
                  </a:txBody>
                  <a:tcPr/>
                </a:tc>
              </a:tr>
              <a:tr h="6471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Доля вызовов скорой и неотложной помощи с поводом к </a:t>
                      </a:r>
                      <a:r>
                        <a:rPr lang="ru-RU" sz="1600" b="1" i="0" u="none" strike="noStrike" dirty="0" err="1">
                          <a:solidFill>
                            <a:srgbClr val="7030A0"/>
                          </a:solidFill>
                          <a:latin typeface="Times New Roman"/>
                        </a:rPr>
                        <a:t>вызому</a:t>
                      </a:r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 "Артериальная гипертензия"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16,82%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471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Доля лиц на одном терапевтическом участке, находящихся под диспансерным  наблюдением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42,46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менее25%</a:t>
                      </a:r>
                      <a:endParaRPr lang="ru-RU" dirty="0"/>
                    </a:p>
                  </a:txBody>
                  <a:tcPr/>
                </a:tc>
              </a:tr>
              <a:tr h="16029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7030A0"/>
                          </a:solidFill>
                          <a:latin typeface="Times New Roman"/>
                        </a:rPr>
                        <a:t>Доля больных с острыми нарушениями мозгового кровообращения, госпитализированных в профильные отделения для лечения больных с ОНМК (региональные сосудистые центры и первичные сосудистые отделения) в первые 4,5 часа от начала заболевания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30%</a:t>
                      </a:r>
                      <a:endParaRPr lang="ru-RU" dirty="0"/>
                    </a:p>
                  </a:txBody>
                  <a:tcPr/>
                </a:tc>
              </a:tr>
              <a:tr h="6248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Доля больных с ишемическим инсультом, которым выполнен системный </a:t>
                      </a:r>
                      <a:r>
                        <a:rPr lang="ru-RU" sz="1600" b="1" i="0" u="none" strike="noStrike" dirty="0" err="1">
                          <a:solidFill>
                            <a:srgbClr val="FF0000"/>
                          </a:solidFill>
                          <a:latin typeface="Times New Roman"/>
                        </a:rPr>
                        <a:t>тромболизис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1,56%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5 %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6429420" cy="962046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Мониторинг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реализации мероприятий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по снижению смертности от основных причин</a:t>
            </a:r>
            <a:endParaRPr lang="ru-RU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42844" y="1643050"/>
          <a:ext cx="9001156" cy="5149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7982"/>
                <a:gridCol w="1462696"/>
                <a:gridCol w="1180478"/>
              </a:tblGrid>
              <a:tr h="6187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Ключевые(сигнальные индикаторы)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норматив</a:t>
                      </a:r>
                      <a:endParaRPr lang="ru-RU" sz="1600" dirty="0"/>
                    </a:p>
                  </a:txBody>
                  <a:tcPr/>
                </a:tc>
              </a:tr>
              <a:tr h="64548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Доля больных с острым коронарным синдромом умерших в первые сутки от числа всех умерших с острым коронарным синдромом  за период госпитализации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66,67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 более 25%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47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Процент </a:t>
                      </a:r>
                      <a:r>
                        <a:rPr lang="ru-RU" sz="1600" b="1" i="0" u="none" strike="noStrike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населения  вакцинированный </a:t>
                      </a:r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против гриппа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24,97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47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Процент населения </a:t>
                      </a:r>
                      <a:r>
                        <a:rPr lang="ru-RU" sz="1600" b="1" i="0" u="none" strike="noStrike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вакцинированный </a:t>
                      </a:r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против пневмококковой инфекции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менее25%</a:t>
                      </a:r>
                      <a:endParaRPr lang="ru-RU" dirty="0"/>
                    </a:p>
                  </a:txBody>
                  <a:tcPr/>
                </a:tc>
              </a:tr>
              <a:tr h="160296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Доля пострадавших в результате ДТП, госпитализированных в </a:t>
                      </a:r>
                      <a:r>
                        <a:rPr lang="ru-RU" sz="1600" b="1" i="0" u="none" strike="noStrike" dirty="0" err="1">
                          <a:solidFill>
                            <a:srgbClr val="7030A0"/>
                          </a:solidFill>
                          <a:latin typeface="Times New Roman"/>
                        </a:rPr>
                        <a:t>травмоцентры</a:t>
                      </a:r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 1 и 2 уровня, среди всех пострадавших в результате ДТП, госпитализированных во все стационары субъекта РФ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80%</a:t>
                      </a:r>
                      <a:endParaRPr lang="ru-RU" dirty="0"/>
                    </a:p>
                  </a:txBody>
                  <a:tcPr/>
                </a:tc>
              </a:tr>
              <a:tr h="62486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Доля ЗНО, выявленных впервые на ранних стадиях (I-II стадии)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40,9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6429420" cy="962046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Мониторинг реализации мероприятий по снижению смертности от основных причин</a:t>
            </a:r>
            <a:endParaRPr lang="ru-RU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42844" y="1643050"/>
          <a:ext cx="9001156" cy="4670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7982"/>
                <a:gridCol w="1462696"/>
                <a:gridCol w="1180478"/>
              </a:tblGrid>
              <a:tr h="6187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Ключевые(сигнальные индикаторы)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норматив</a:t>
                      </a:r>
                      <a:endParaRPr lang="ru-RU" sz="1600" dirty="0"/>
                    </a:p>
                  </a:txBody>
                  <a:tcPr/>
                </a:tc>
              </a:tr>
              <a:tr h="64548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Доля тяжёлого оборудования, используемого в двухсменном и/или круглосуточном режиме от общего числа оборудования, используемого при оказании медицинской помощи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75%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70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64715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Доля случаев МЛУ/ШЛУ ТБ, эффективно закончивших лечение по IV и V режимам химиотерапии, (когорта 2013 г.).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50%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 менее 55%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4715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Доля впервые выявленных пациентов с ВИЧ-инфекцией, охваченных </a:t>
                      </a:r>
                      <a:r>
                        <a:rPr lang="ru-RU" sz="1600" b="1" i="0" u="none" strike="noStrike" dirty="0" err="1">
                          <a:solidFill>
                            <a:srgbClr val="7030A0"/>
                          </a:solidFill>
                          <a:latin typeface="Times New Roman"/>
                        </a:rPr>
                        <a:t>химиопрофилактикой</a:t>
                      </a:r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 туберкулеза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менее50%</a:t>
                      </a:r>
                      <a:endParaRPr lang="ru-RU" dirty="0"/>
                    </a:p>
                  </a:txBody>
                  <a:tcPr/>
                </a:tc>
              </a:tr>
              <a:tr h="74053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Охват иммунизацией населения против вирусного гепатита В </a:t>
                      </a:r>
                      <a:r>
                        <a:rPr lang="ru-RU" sz="1600" b="1" i="0" u="none" strike="noStrike" dirty="0" err="1">
                          <a:solidFill>
                            <a:srgbClr val="FF0000"/>
                          </a:solidFill>
                          <a:latin typeface="Times New Roman"/>
                        </a:rPr>
                        <a:t>в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декретированные сроки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126,64%??????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2486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Доля лиц, с болезнями печени и поджелудочной железы, состоящих на диспансерном учете от числа всех лиц с заболеваниями печени и поджелудочной железы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57,72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60%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85728"/>
            <a:ext cx="5943600" cy="1143000"/>
          </a:xfrm>
        </p:spPr>
        <p:txBody>
          <a:bodyPr/>
          <a:lstStyle/>
          <a:p>
            <a:pPr algn="ctr"/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Основные задачи деятельности 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ГАУЗ РБ УЦГБ в 2015 году</a:t>
            </a:r>
            <a:endParaRPr lang="en-US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gray">
          <a:xfrm>
            <a:off x="5418138" y="2564903"/>
            <a:ext cx="2849562" cy="3373935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gray">
          <a:xfrm>
            <a:off x="5508104" y="2780928"/>
            <a:ext cx="2703512" cy="144016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27584" y="1772816"/>
            <a:ext cx="2857500" cy="466725"/>
            <a:chOff x="752" y="1413"/>
            <a:chExt cx="1321" cy="294"/>
          </a:xfrm>
        </p:grpSpPr>
        <p:sp>
          <p:nvSpPr>
            <p:cNvPr id="7174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5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6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364088" y="1700808"/>
            <a:ext cx="2857500" cy="466725"/>
            <a:chOff x="3623" y="1413"/>
            <a:chExt cx="1321" cy="294"/>
          </a:xfrm>
        </p:grpSpPr>
        <p:sp>
          <p:nvSpPr>
            <p:cNvPr id="7178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9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0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81" name="AutoShape 13"/>
          <p:cNvSpPr>
            <a:spLocks noChangeArrowheads="1"/>
          </p:cNvSpPr>
          <p:nvPr/>
        </p:nvSpPr>
        <p:spPr bwMode="gray">
          <a:xfrm>
            <a:off x="755576" y="2564904"/>
            <a:ext cx="2990924" cy="3456383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2" name="Text Box 18"/>
          <p:cNvSpPr txBox="1">
            <a:spLocks noChangeArrowheads="1"/>
          </p:cNvSpPr>
          <p:nvPr/>
        </p:nvSpPr>
        <p:spPr bwMode="white">
          <a:xfrm>
            <a:off x="1163638" y="1844824"/>
            <a:ext cx="22383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8F8F8"/>
                </a:solidFill>
                <a:cs typeface="Arial" charset="0"/>
              </a:rPr>
              <a:t>Задачи</a:t>
            </a:r>
            <a:endParaRPr lang="en-US" sz="1600" b="1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7183" name="Text Box 18"/>
          <p:cNvSpPr txBox="1">
            <a:spLocks noChangeArrowheads="1"/>
          </p:cNvSpPr>
          <p:nvPr/>
        </p:nvSpPr>
        <p:spPr bwMode="white">
          <a:xfrm>
            <a:off x="5713413" y="1772816"/>
            <a:ext cx="22383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8F8F8"/>
                </a:solidFill>
                <a:cs typeface="Arial" charset="0"/>
              </a:rPr>
              <a:t>Задачи</a:t>
            </a:r>
            <a:endParaRPr lang="en-US" sz="1600" b="1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blackGray">
          <a:xfrm rot="-10793605" flipH="1" flipV="1">
            <a:off x="3829050" y="3732213"/>
            <a:ext cx="1446213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gray">
          <a:xfrm>
            <a:off x="5652120" y="2852936"/>
            <a:ext cx="2376264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Мероприятия посвященные празднованию         70 -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летия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Победы в ВОВ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7196" name="AutoShape 28"/>
          <p:cNvSpPr>
            <a:spLocks noChangeArrowheads="1"/>
          </p:cNvSpPr>
          <p:nvPr/>
        </p:nvSpPr>
        <p:spPr bwMode="gray">
          <a:xfrm>
            <a:off x="973138" y="2708920"/>
            <a:ext cx="2698750" cy="1368151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8" name="AutoShape 30"/>
          <p:cNvSpPr>
            <a:spLocks noChangeArrowheads="1"/>
          </p:cNvSpPr>
          <p:nvPr/>
        </p:nvSpPr>
        <p:spPr bwMode="gray">
          <a:xfrm>
            <a:off x="971600" y="4149080"/>
            <a:ext cx="2698750" cy="1728192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gray">
          <a:xfrm>
            <a:off x="1043608" y="2780928"/>
            <a:ext cx="2664296" cy="13665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Выполнение Программы государственных  гарантий бесплатного оказания гражданам медицинской помощи 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на 2015 год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8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gray">
          <a:xfrm>
            <a:off x="899591" y="4149080"/>
            <a:ext cx="2736305" cy="16435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Реализация плана мероприятий («дорожная карта»). Изменения в отраслях социальной  сферы</a:t>
            </a:r>
            <a:r>
              <a:rPr lang="en-US" sz="1400" b="1" dirty="0" smtClean="0">
                <a:solidFill>
                  <a:schemeClr val="tx1"/>
                </a:solidFill>
              </a:rPr>
              <a:t>,</a:t>
            </a:r>
            <a:r>
              <a:rPr lang="ru-RU" sz="1400" b="1" dirty="0" smtClean="0">
                <a:solidFill>
                  <a:schemeClr val="tx1"/>
                </a:solidFill>
              </a:rPr>
              <a:t> направленные на повышение эффектности здравоохранения 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в МР Учалинский район</a:t>
            </a:r>
          </a:p>
        </p:txBody>
      </p:sp>
      <p:sp>
        <p:nvSpPr>
          <p:cNvPr id="7202" name="AutoShape 34"/>
          <p:cNvSpPr>
            <a:spLocks noChangeArrowheads="1"/>
          </p:cNvSpPr>
          <p:nvPr/>
        </p:nvSpPr>
        <p:spPr bwMode="blackGray">
          <a:xfrm rot="10793605" flipV="1">
            <a:off x="3797300" y="4337050"/>
            <a:ext cx="1447800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gray">
          <a:xfrm>
            <a:off x="5580112" y="4437112"/>
            <a:ext cx="2664296" cy="1224136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gray">
          <a:xfrm flipH="1">
            <a:off x="5652120" y="4581128"/>
            <a:ext cx="252028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Мероприятия по году борьбы с сердечно-сосудистыми заболеваниями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10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 animBg="1"/>
      <p:bldP spid="720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6429420" cy="96204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Мониторинг реализации по снижению смертности от основных причин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42844" y="1643050"/>
          <a:ext cx="9001156" cy="43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7982"/>
                <a:gridCol w="1462696"/>
                <a:gridCol w="1180478"/>
              </a:tblGrid>
              <a:tr h="12375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Ключевые(сигнальные индикаторы)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норматив</a:t>
                      </a:r>
                      <a:endParaRPr lang="ru-RU" sz="1600" dirty="0"/>
                    </a:p>
                  </a:txBody>
                  <a:tcPr/>
                </a:tc>
              </a:tr>
              <a:tr h="129112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Доля </a:t>
                      </a:r>
                      <a:r>
                        <a:rPr lang="ru-RU" sz="1800" b="1" i="0" u="none" strike="noStrike" dirty="0" err="1">
                          <a:solidFill>
                            <a:srgbClr val="7030A0"/>
                          </a:solidFill>
                          <a:latin typeface="Times New Roman"/>
                        </a:rPr>
                        <a:t>выедов</a:t>
                      </a:r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 бригад скорой медицинской помощи со временем </a:t>
                      </a:r>
                      <a:r>
                        <a:rPr lang="ru-RU" sz="1800" b="1" i="0" u="none" strike="noStrike" dirty="0" err="1">
                          <a:solidFill>
                            <a:srgbClr val="7030A0"/>
                          </a:solidFill>
                          <a:latin typeface="Times New Roman"/>
                        </a:rPr>
                        <a:t>доезда</a:t>
                      </a:r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 до места ДТП со сроком </a:t>
                      </a:r>
                      <a:r>
                        <a:rPr lang="ru-RU" sz="1800" b="1" i="0" u="none" strike="noStrike" dirty="0" err="1">
                          <a:solidFill>
                            <a:srgbClr val="7030A0"/>
                          </a:solidFill>
                          <a:latin typeface="Times New Roman"/>
                        </a:rPr>
                        <a:t>доезда</a:t>
                      </a:r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 до 20 минут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98,28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92%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829018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Доля лиц с пневмонией, пролеченных в стационаре, от числа всех заболевших пневмонией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98,75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70%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400" dirty="0" smtClean="0">
                <a:ln/>
                <a:solidFill>
                  <a:schemeClr val="accent3"/>
                </a:solidFill>
              </a:rPr>
              <a:t>Обеспеченность койками</a:t>
            </a:r>
            <a:endParaRPr lang="en-US" sz="3400" dirty="0">
              <a:ln/>
              <a:solidFill>
                <a:schemeClr val="accent3"/>
              </a:solidFill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gray">
          <a:xfrm>
            <a:off x="395536" y="1828800"/>
            <a:ext cx="6696744" cy="4195763"/>
          </a:xfrm>
          <a:prstGeom prst="roundRect">
            <a:avLst>
              <a:gd name="adj" fmla="val 4210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gray">
          <a:xfrm>
            <a:off x="4545013" y="2189163"/>
            <a:ext cx="1560512" cy="2652712"/>
          </a:xfrm>
          <a:prstGeom prst="roundRect">
            <a:avLst>
              <a:gd name="adj" fmla="val 9523"/>
            </a:avLst>
          </a:prstGeom>
          <a:solidFill>
            <a:srgbClr val="96969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gray">
          <a:xfrm>
            <a:off x="2933700" y="2189163"/>
            <a:ext cx="1560513" cy="2652712"/>
          </a:xfrm>
          <a:prstGeom prst="roundRect">
            <a:avLst>
              <a:gd name="adj" fmla="val 9523"/>
            </a:avLst>
          </a:prstGeom>
          <a:solidFill>
            <a:srgbClr val="96969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gray">
          <a:xfrm>
            <a:off x="1319213" y="2189163"/>
            <a:ext cx="1560512" cy="2652712"/>
          </a:xfrm>
          <a:prstGeom prst="roundRect">
            <a:avLst>
              <a:gd name="adj" fmla="val 9523"/>
            </a:avLst>
          </a:prstGeom>
          <a:solidFill>
            <a:srgbClr val="96969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gray">
          <a:xfrm>
            <a:off x="1601788" y="2190750"/>
            <a:ext cx="981075" cy="623888"/>
          </a:xfrm>
          <a:prstGeom prst="downArrow">
            <a:avLst>
              <a:gd name="adj1" fmla="val 75111"/>
              <a:gd name="adj2" fmla="val 4084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gray">
          <a:xfrm>
            <a:off x="1562100" y="2263775"/>
            <a:ext cx="109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2,3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%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gray">
          <a:xfrm>
            <a:off x="3195638" y="2192338"/>
            <a:ext cx="981075" cy="1214437"/>
          </a:xfrm>
          <a:prstGeom prst="downArrow">
            <a:avLst>
              <a:gd name="adj1" fmla="val 77269"/>
              <a:gd name="adj2" fmla="val 2883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gray">
          <a:xfrm>
            <a:off x="4811713" y="2192338"/>
            <a:ext cx="981075" cy="1582737"/>
          </a:xfrm>
          <a:prstGeom prst="downArrow">
            <a:avLst>
              <a:gd name="adj1" fmla="val 77269"/>
              <a:gd name="adj2" fmla="val 3758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gray">
          <a:xfrm>
            <a:off x="3178175" y="2225675"/>
            <a:ext cx="109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2,7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%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gray">
          <a:xfrm>
            <a:off x="4781550" y="2225675"/>
            <a:ext cx="109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4,9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%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323975" y="4568825"/>
            <a:ext cx="1554163" cy="704850"/>
            <a:chOff x="657" y="2893"/>
            <a:chExt cx="1032" cy="590"/>
          </a:xfrm>
        </p:grpSpPr>
        <p:sp>
          <p:nvSpPr>
            <p:cNvPr id="32787" name="AutoShape 19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2788" name="AutoShape 20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dirty="0" smtClean="0">
                  <a:solidFill>
                    <a:srgbClr val="FFFFFF"/>
                  </a:solidFill>
                </a:rPr>
                <a:t>59,8</a:t>
              </a: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943225" y="4568825"/>
            <a:ext cx="1554163" cy="704850"/>
            <a:chOff x="657" y="2893"/>
            <a:chExt cx="1032" cy="590"/>
          </a:xfrm>
        </p:grpSpPr>
        <p:sp>
          <p:nvSpPr>
            <p:cNvPr id="32790" name="AutoShape 22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91" name="AutoShape 23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dirty="0" smtClean="0">
                  <a:solidFill>
                    <a:srgbClr val="FFFFFF"/>
                  </a:solidFill>
                </a:rPr>
                <a:t>58,5</a:t>
              </a: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560888" y="4568825"/>
            <a:ext cx="1554162" cy="704850"/>
            <a:chOff x="657" y="2893"/>
            <a:chExt cx="1032" cy="590"/>
          </a:xfrm>
        </p:grpSpPr>
        <p:sp>
          <p:nvSpPr>
            <p:cNvPr id="32793" name="AutoShape 25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folHlink">
                    <a:gamma/>
                    <a:shade val="85882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94" name="AutoShape 26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dirty="0" smtClean="0">
                  <a:solidFill>
                    <a:srgbClr val="FFFFFF"/>
                  </a:solidFill>
                </a:rPr>
                <a:t>56,1</a:t>
              </a: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798" name="Text Box 30"/>
          <p:cNvSpPr txBox="1">
            <a:spLocks noChangeArrowheads="1"/>
          </p:cNvSpPr>
          <p:nvPr/>
        </p:nvSpPr>
        <p:spPr bwMode="gray">
          <a:xfrm>
            <a:off x="1390650" y="4895850"/>
            <a:ext cx="1427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8F8F8"/>
                </a:solidFill>
                <a:cs typeface="Arial" charset="0"/>
              </a:rPr>
              <a:t>2013</a:t>
            </a:r>
            <a:endParaRPr lang="en-US" sz="2800" b="1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gray">
          <a:xfrm>
            <a:off x="3005138" y="4895850"/>
            <a:ext cx="14271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8F8F8"/>
                </a:solidFill>
                <a:cs typeface="Arial" charset="0"/>
              </a:rPr>
              <a:t>2014</a:t>
            </a:r>
            <a:endParaRPr lang="en-US" sz="2800" b="1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gray">
          <a:xfrm>
            <a:off x="4625975" y="4895850"/>
            <a:ext cx="1427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8F8F8"/>
                </a:solidFill>
                <a:cs typeface="Arial" charset="0"/>
              </a:rPr>
              <a:t>2015</a:t>
            </a:r>
            <a:endParaRPr lang="en-US" sz="2800" b="1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327150" y="4375150"/>
            <a:ext cx="1550988" cy="153988"/>
            <a:chOff x="764" y="2737"/>
            <a:chExt cx="1032" cy="102"/>
          </a:xfrm>
        </p:grpSpPr>
        <p:sp>
          <p:nvSpPr>
            <p:cNvPr id="32807" name="AutoShape 39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08" name="AutoShape 40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327150" y="4189413"/>
            <a:ext cx="1550988" cy="152400"/>
            <a:chOff x="764" y="2737"/>
            <a:chExt cx="1032" cy="102"/>
          </a:xfrm>
        </p:grpSpPr>
        <p:sp>
          <p:nvSpPr>
            <p:cNvPr id="32810" name="AutoShape 42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1" name="AutoShape 43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1327150" y="4002088"/>
            <a:ext cx="1550988" cy="153987"/>
            <a:chOff x="764" y="2737"/>
            <a:chExt cx="1032" cy="102"/>
          </a:xfrm>
        </p:grpSpPr>
        <p:sp>
          <p:nvSpPr>
            <p:cNvPr id="32813" name="AutoShape 45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4" name="AutoShape 46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1327150" y="3814763"/>
            <a:ext cx="1550988" cy="153987"/>
            <a:chOff x="764" y="2737"/>
            <a:chExt cx="1032" cy="102"/>
          </a:xfrm>
        </p:grpSpPr>
        <p:sp>
          <p:nvSpPr>
            <p:cNvPr id="32816" name="AutoShape 48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7" name="AutoShape 49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1327150" y="3632200"/>
            <a:ext cx="1550988" cy="153988"/>
            <a:chOff x="764" y="2737"/>
            <a:chExt cx="1032" cy="102"/>
          </a:xfrm>
        </p:grpSpPr>
        <p:sp>
          <p:nvSpPr>
            <p:cNvPr id="32819" name="AutoShape 51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20" name="AutoShape 52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1327150" y="3444875"/>
            <a:ext cx="1550988" cy="153988"/>
            <a:chOff x="764" y="2737"/>
            <a:chExt cx="1032" cy="102"/>
          </a:xfrm>
        </p:grpSpPr>
        <p:sp>
          <p:nvSpPr>
            <p:cNvPr id="32822" name="AutoShape 54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23" name="AutoShape 55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56"/>
          <p:cNvGrpSpPr>
            <a:grpSpLocks/>
          </p:cNvGrpSpPr>
          <p:nvPr/>
        </p:nvGrpSpPr>
        <p:grpSpPr bwMode="auto">
          <a:xfrm>
            <a:off x="1327150" y="3257550"/>
            <a:ext cx="1550988" cy="153988"/>
            <a:chOff x="764" y="2737"/>
            <a:chExt cx="1032" cy="102"/>
          </a:xfrm>
        </p:grpSpPr>
        <p:sp>
          <p:nvSpPr>
            <p:cNvPr id="32825" name="AutoShape 57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26" name="AutoShape 58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62"/>
          <p:cNvGrpSpPr>
            <a:grpSpLocks/>
          </p:cNvGrpSpPr>
          <p:nvPr/>
        </p:nvGrpSpPr>
        <p:grpSpPr bwMode="auto">
          <a:xfrm>
            <a:off x="2951163" y="4375150"/>
            <a:ext cx="1550987" cy="153988"/>
            <a:chOff x="764" y="2737"/>
            <a:chExt cx="1032" cy="102"/>
          </a:xfrm>
        </p:grpSpPr>
        <p:sp>
          <p:nvSpPr>
            <p:cNvPr id="32831" name="AutoShape 63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32" name="AutoShape 64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" name="Group 65"/>
          <p:cNvGrpSpPr>
            <a:grpSpLocks/>
          </p:cNvGrpSpPr>
          <p:nvPr/>
        </p:nvGrpSpPr>
        <p:grpSpPr bwMode="auto">
          <a:xfrm>
            <a:off x="2951163" y="4189413"/>
            <a:ext cx="1550987" cy="152400"/>
            <a:chOff x="764" y="2737"/>
            <a:chExt cx="1032" cy="102"/>
          </a:xfrm>
        </p:grpSpPr>
        <p:sp>
          <p:nvSpPr>
            <p:cNvPr id="32834" name="AutoShape 66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35" name="AutoShape 67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" name="Group 68"/>
          <p:cNvGrpSpPr>
            <a:grpSpLocks/>
          </p:cNvGrpSpPr>
          <p:nvPr/>
        </p:nvGrpSpPr>
        <p:grpSpPr bwMode="auto">
          <a:xfrm>
            <a:off x="4552950" y="4375150"/>
            <a:ext cx="1549400" cy="153988"/>
            <a:chOff x="764" y="2737"/>
            <a:chExt cx="1032" cy="102"/>
          </a:xfrm>
        </p:grpSpPr>
        <p:sp>
          <p:nvSpPr>
            <p:cNvPr id="32837" name="AutoShape 69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38" name="AutoShape 70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" name="Group 74"/>
          <p:cNvGrpSpPr>
            <a:grpSpLocks/>
          </p:cNvGrpSpPr>
          <p:nvPr/>
        </p:nvGrpSpPr>
        <p:grpSpPr bwMode="auto">
          <a:xfrm>
            <a:off x="2951163" y="4003675"/>
            <a:ext cx="1550987" cy="152400"/>
            <a:chOff x="764" y="2737"/>
            <a:chExt cx="1032" cy="102"/>
          </a:xfrm>
        </p:grpSpPr>
        <p:sp>
          <p:nvSpPr>
            <p:cNvPr id="32843" name="AutoShape 75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44" name="AutoShape 76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" name="Group 77"/>
          <p:cNvGrpSpPr>
            <a:grpSpLocks/>
          </p:cNvGrpSpPr>
          <p:nvPr/>
        </p:nvGrpSpPr>
        <p:grpSpPr bwMode="auto">
          <a:xfrm>
            <a:off x="2951163" y="3825875"/>
            <a:ext cx="1550987" cy="152400"/>
            <a:chOff x="764" y="2737"/>
            <a:chExt cx="1032" cy="102"/>
          </a:xfrm>
        </p:grpSpPr>
        <p:sp>
          <p:nvSpPr>
            <p:cNvPr id="32846" name="AutoShape 78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47" name="AutoShape 79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" name="Group 80"/>
          <p:cNvGrpSpPr>
            <a:grpSpLocks/>
          </p:cNvGrpSpPr>
          <p:nvPr/>
        </p:nvGrpSpPr>
        <p:grpSpPr bwMode="auto">
          <a:xfrm>
            <a:off x="2951163" y="3640138"/>
            <a:ext cx="1550987" cy="152400"/>
            <a:chOff x="764" y="2737"/>
            <a:chExt cx="1032" cy="102"/>
          </a:xfrm>
        </p:grpSpPr>
        <p:sp>
          <p:nvSpPr>
            <p:cNvPr id="32849" name="AutoShape 81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50" name="AutoShape 82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" name="Group 83"/>
          <p:cNvGrpSpPr>
            <a:grpSpLocks/>
          </p:cNvGrpSpPr>
          <p:nvPr/>
        </p:nvGrpSpPr>
        <p:grpSpPr bwMode="auto">
          <a:xfrm>
            <a:off x="4552950" y="4187825"/>
            <a:ext cx="1549400" cy="153988"/>
            <a:chOff x="764" y="2737"/>
            <a:chExt cx="1032" cy="102"/>
          </a:xfrm>
        </p:grpSpPr>
        <p:sp>
          <p:nvSpPr>
            <p:cNvPr id="32852" name="AutoShape 84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53" name="AutoShape 85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  <p:custDataLst>
      <p:tags r:id="rId1"/>
    </p:custDataLst>
  </p:cSld>
  <p:clrMapOvr>
    <a:masterClrMapping/>
  </p:clrMapOvr>
  <p:transition advTm="7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 animBg="1"/>
      <p:bldP spid="32780" grpId="0" animBg="1"/>
      <p:bldP spid="3278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2771775" y="115888"/>
            <a:ext cx="3455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596" y="42860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Количество медицинских </a:t>
            </a:r>
            <a:endParaRPr lang="ru-RU" sz="2400" b="1" kern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работников</a:t>
            </a:r>
            <a:r>
              <a:rPr lang="ru-RU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человек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28596" y="1214422"/>
            <a:ext cx="1428738" cy="576063"/>
          </a:xfrm>
          <a:prstGeom prst="rect">
            <a:avLst/>
          </a:prstGeom>
        </p:spPr>
        <p:txBody>
          <a:bodyPr wrap="none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Врачи</a:t>
            </a:r>
            <a:endParaRPr lang="ru-RU" sz="24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215188" y="1628775"/>
            <a:ext cx="1714500" cy="792163"/>
          </a:xfrm>
          <a:prstGeom prst="ellipse">
            <a:avLst/>
          </a:prstGeom>
          <a:solidFill>
            <a:srgbClr val="FFE7E7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C00000"/>
                </a:solidFill>
                <a:latin typeface="Arial"/>
                <a:cs typeface="+mn-cs"/>
              </a:rPr>
              <a:t>-1</a:t>
            </a:r>
          </a:p>
        </p:txBody>
      </p:sp>
      <p:graphicFrame>
        <p:nvGraphicFramePr>
          <p:cNvPr id="13318" name="Диаграмма 9"/>
          <p:cNvGraphicFramePr>
            <a:graphicFrameLocks/>
          </p:cNvGraphicFramePr>
          <p:nvPr/>
        </p:nvGraphicFramePr>
        <p:xfrm>
          <a:off x="285720" y="4283098"/>
          <a:ext cx="7002463" cy="2432050"/>
        </p:xfrm>
        <a:graphic>
          <a:graphicData uri="http://schemas.openxmlformats.org/presentationml/2006/ole">
            <p:oleObj spid="_x0000_s2050" name="Worksheet" r:id="rId3" imgW="7000916" imgH="2428862" progId="Excel.Sheet.8">
              <p:embed/>
            </p:oleObj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428596" y="3929070"/>
            <a:ext cx="5357813" cy="50006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Средний медицинский персонал</a:t>
            </a:r>
            <a:endParaRPr lang="ru-RU" sz="24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358082" y="4714884"/>
            <a:ext cx="1714500" cy="857250"/>
          </a:xfrm>
          <a:prstGeom prst="ellipse">
            <a:avLst/>
          </a:prstGeom>
          <a:solidFill>
            <a:srgbClr val="FFE7E7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C00000"/>
                </a:solidFill>
                <a:latin typeface="Arial"/>
                <a:cs typeface="+mn-cs"/>
              </a:rPr>
              <a:t>+40</a:t>
            </a:r>
          </a:p>
        </p:txBody>
      </p:sp>
      <p:graphicFrame>
        <p:nvGraphicFramePr>
          <p:cNvPr id="13321" name="Диаграмма 3"/>
          <p:cNvGraphicFramePr>
            <a:graphicFrameLocks/>
          </p:cNvGraphicFramePr>
          <p:nvPr/>
        </p:nvGraphicFramePr>
        <p:xfrm>
          <a:off x="428596" y="1643050"/>
          <a:ext cx="6777038" cy="2160588"/>
        </p:xfrm>
        <a:graphic>
          <a:graphicData uri="http://schemas.openxmlformats.org/presentationml/2006/ole">
            <p:oleObj spid="_x0000_s2051" name="Worksheet" r:id="rId4" imgW="6772277" imgH="2162168" progId="Excel.Sheet.8">
              <p:embed/>
            </p:oleObj>
          </a:graphicData>
        </a:graphic>
      </p:graphicFrame>
      <p:cxnSp>
        <p:nvCxnSpPr>
          <p:cNvPr id="34" name="Прямая соединительная линия 33"/>
          <p:cNvCxnSpPr/>
          <p:nvPr/>
        </p:nvCxnSpPr>
        <p:spPr>
          <a:xfrm>
            <a:off x="0" y="3927478"/>
            <a:ext cx="9144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33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3318" grpId="0"/>
      <p:bldOleChart spid="13321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9"/>
          <p:cNvGraphicFramePr>
            <a:graphicFrameLocks/>
          </p:cNvGraphicFramePr>
          <p:nvPr/>
        </p:nvGraphicFramePr>
        <p:xfrm>
          <a:off x="642910" y="1428736"/>
          <a:ext cx="7142163" cy="2952750"/>
        </p:xfrm>
        <a:graphic>
          <a:graphicData uri="http://schemas.openxmlformats.org/presentationml/2006/ole">
            <p:oleObj spid="_x0000_s4098" name="Worksheet" r:id="rId3" imgW="7143715" imgH="2590822" progId="Excel.Sheet.8">
              <p:embed/>
            </p:oleObj>
          </a:graphicData>
        </a:graphic>
      </p:graphicFrame>
      <p:graphicFrame>
        <p:nvGraphicFramePr>
          <p:cNvPr id="14340" name="Object 7"/>
          <p:cNvGraphicFramePr>
            <a:graphicFrameLocks/>
          </p:cNvGraphicFramePr>
          <p:nvPr/>
        </p:nvGraphicFramePr>
        <p:xfrm>
          <a:off x="285720" y="1571612"/>
          <a:ext cx="8501062" cy="2592288"/>
        </p:xfrm>
        <a:graphic>
          <a:graphicData uri="http://schemas.openxmlformats.org/presentationml/2006/ole">
            <p:oleObj spid="_x0000_s4099" r:id="rId4" imgW="8498561" imgH="2786113" progId="Excel.Sheet.8">
              <p:embed/>
            </p:oleObj>
          </a:graphicData>
        </a:graphic>
      </p:graphicFrame>
      <p:sp>
        <p:nvSpPr>
          <p:cNvPr id="10" name="Овал 9"/>
          <p:cNvSpPr/>
          <p:nvPr/>
        </p:nvSpPr>
        <p:spPr>
          <a:xfrm>
            <a:off x="3857620" y="2071678"/>
            <a:ext cx="1500198" cy="1000132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6633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ysClr val="windowText" lastClr="000000"/>
                </a:solidFill>
                <a:latin typeface="Arial"/>
                <a:cs typeface="+mn-cs"/>
              </a:rPr>
              <a:t>79 врача имеет категорию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28813" y="2132856"/>
            <a:ext cx="1428750" cy="7920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Высшая-31</a:t>
            </a:r>
            <a:endParaRPr lang="ru-RU" sz="1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(</a:t>
            </a:r>
            <a:r>
              <a:rPr lang="ru-RU" sz="1600" b="1" dirty="0" smtClean="0"/>
              <a:t>39,2%)</a:t>
            </a:r>
            <a:endParaRPr lang="ru-RU" sz="16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267744" y="1196752"/>
            <a:ext cx="1584176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2к-10 (12,7</a:t>
            </a:r>
            <a:r>
              <a:rPr lang="en-US" sz="1600" b="1" dirty="0" smtClean="0"/>
              <a:t>,</a:t>
            </a:r>
            <a:r>
              <a:rPr lang="ru-RU" sz="1600" b="1" dirty="0"/>
              <a:t>0%)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643563" y="1731963"/>
            <a:ext cx="1214437" cy="7683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1к-38</a:t>
            </a:r>
            <a:endParaRPr lang="ru-RU" sz="1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(</a:t>
            </a:r>
            <a:r>
              <a:rPr lang="ru-RU" sz="1600" b="1" dirty="0" smtClean="0"/>
              <a:t>48,1%)</a:t>
            </a:r>
            <a:endParaRPr lang="ru-RU" sz="1600" b="1" dirty="0"/>
          </a:p>
        </p:txBody>
      </p:sp>
      <p:sp>
        <p:nvSpPr>
          <p:cNvPr id="14345" name="TextBox 23"/>
          <p:cNvSpPr txBox="1">
            <a:spLocks noChangeArrowheads="1"/>
          </p:cNvSpPr>
          <p:nvPr/>
        </p:nvSpPr>
        <p:spPr bwMode="auto">
          <a:xfrm>
            <a:off x="1259632" y="3284984"/>
            <a:ext cx="7552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Число врачей, прошедших обучение</a:t>
            </a:r>
          </a:p>
        </p:txBody>
      </p:sp>
      <p:sp>
        <p:nvSpPr>
          <p:cNvPr id="14346" name="TextBox 4"/>
          <p:cNvSpPr txBox="1">
            <a:spLocks noChangeArrowheads="1"/>
          </p:cNvSpPr>
          <p:nvPr/>
        </p:nvSpPr>
        <p:spPr bwMode="auto">
          <a:xfrm>
            <a:off x="2771775" y="115888"/>
            <a:ext cx="3455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50825" y="548680"/>
            <a:ext cx="7708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Кадры</a:t>
            </a:r>
          </a:p>
        </p:txBody>
      </p:sp>
      <p:sp>
        <p:nvSpPr>
          <p:cNvPr id="10256" name="Номер слайда 3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7E7C3A5-6A80-48DF-AE8E-72E38E156B75}" type="slidenum">
              <a:rPr lang="ru-RU" smtClean="0"/>
              <a:pPr>
                <a:defRPr/>
              </a:pPr>
              <a:t>23</a:t>
            </a:fld>
            <a:endParaRPr lang="ru-RU" dirty="0" smtClean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28625" y="4797152"/>
          <a:ext cx="7527751" cy="1560786"/>
        </p:xfrm>
        <a:graphic>
          <a:graphicData uri="http://schemas.openxmlformats.org/drawingml/2006/table">
            <a:tbl>
              <a:tblPr/>
              <a:tblGrid>
                <a:gridCol w="2101231"/>
                <a:gridCol w="1909004"/>
                <a:gridCol w="1855976"/>
                <a:gridCol w="1661540"/>
              </a:tblGrid>
              <a:tr h="371120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25" marR="472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Физ.лица</a:t>
                      </a:r>
                    </a:p>
                  </a:txBody>
                  <a:tcPr marL="47225" marR="472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</a:txBody>
                  <a:tcPr marL="47225" marR="472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833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25" marR="472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47225" marR="472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7225" marR="472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8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Врачи</a:t>
                      </a:r>
                    </a:p>
                  </a:txBody>
                  <a:tcPr marL="47225" marR="472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</a:p>
                  </a:txBody>
                  <a:tcPr marL="47225" marR="472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</a:p>
                  </a:txBody>
                  <a:tcPr marL="47225" marR="472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7225" marR="472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43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9"/>
          <p:cNvGraphicFramePr>
            <a:graphicFrameLocks/>
          </p:cNvGraphicFramePr>
          <p:nvPr/>
        </p:nvGraphicFramePr>
        <p:xfrm>
          <a:off x="215900" y="1052513"/>
          <a:ext cx="8458200" cy="3384550"/>
        </p:xfrm>
        <a:graphic>
          <a:graphicData uri="http://schemas.openxmlformats.org/presentationml/2006/ole">
            <p:oleObj spid="_x0000_s1026" name="Диаграмма" r:id="rId3" imgW="8715201" imgH="3286155" progId="Excel.Sheet.8">
              <p:embed/>
            </p:oleObj>
          </a:graphicData>
        </a:graphic>
      </p:graphicFrame>
      <p:sp>
        <p:nvSpPr>
          <p:cNvPr id="10" name="Овал 9"/>
          <p:cNvSpPr/>
          <p:nvPr/>
        </p:nvSpPr>
        <p:spPr>
          <a:xfrm>
            <a:off x="3429000" y="1412776"/>
            <a:ext cx="2214563" cy="1440160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6633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ysClr val="windowText" lastClr="000000"/>
                </a:solidFill>
                <a:latin typeface="Arial"/>
                <a:cs typeface="+mn-cs"/>
              </a:rPr>
              <a:t>382 </a:t>
            </a:r>
            <a:r>
              <a:rPr lang="ru-RU" sz="1600" b="1" kern="0" dirty="0">
                <a:solidFill>
                  <a:sysClr val="windowText" lastClr="000000"/>
                </a:solidFill>
                <a:latin typeface="Arial"/>
                <a:cs typeface="+mn-cs"/>
              </a:rPr>
              <a:t>медицинские сестры имеют категорию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00188" y="2143125"/>
            <a:ext cx="985837" cy="8032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1к-76</a:t>
            </a:r>
            <a:endParaRPr lang="ru-RU" sz="16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</a:rPr>
              <a:t>(20%)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699792" y="548680"/>
            <a:ext cx="1372146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Высшая-268</a:t>
            </a:r>
            <a:endParaRPr lang="ru-RU" sz="16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</a:rPr>
              <a:t>(</a:t>
            </a:r>
            <a:r>
              <a:rPr lang="ru-RU" sz="1600" b="1" dirty="0" smtClean="0">
                <a:solidFill>
                  <a:prstClr val="black"/>
                </a:solidFill>
              </a:rPr>
              <a:t>70%)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16216" y="1731963"/>
            <a:ext cx="1413347" cy="1054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</a:rPr>
              <a:t>2 </a:t>
            </a:r>
            <a:r>
              <a:rPr lang="ru-RU" sz="1600" b="1" dirty="0" smtClean="0">
                <a:solidFill>
                  <a:prstClr val="black"/>
                </a:solidFill>
              </a:rPr>
              <a:t>к-38</a:t>
            </a:r>
            <a:endParaRPr lang="ru-RU" sz="16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(10%)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5367" name="TextBox 4"/>
          <p:cNvSpPr txBox="1">
            <a:spLocks noChangeArrowheads="1"/>
          </p:cNvSpPr>
          <p:nvPr/>
        </p:nvSpPr>
        <p:spPr bwMode="auto">
          <a:xfrm>
            <a:off x="2771775" y="115888"/>
            <a:ext cx="3455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14282" y="571480"/>
            <a:ext cx="7708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Кадры</a:t>
            </a:r>
          </a:p>
        </p:txBody>
      </p:sp>
      <p:sp>
        <p:nvSpPr>
          <p:cNvPr id="11278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A19C7D3D-B8CF-4F3D-BAEA-25CECAE1D33A}" type="slidenum">
              <a:rPr lang="ru-RU" smtClean="0"/>
              <a:pPr>
                <a:defRPr/>
              </a:pPr>
              <a:t>24</a:t>
            </a:fld>
            <a:endParaRPr lang="ru-RU" dirty="0" smtClean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28624" y="4437111"/>
          <a:ext cx="8103815" cy="2203404"/>
        </p:xfrm>
        <a:graphic>
          <a:graphicData uri="http://schemas.openxmlformats.org/drawingml/2006/table">
            <a:tbl>
              <a:tblPr/>
              <a:tblGrid>
                <a:gridCol w="2261805"/>
                <a:gridCol w="2056614"/>
                <a:gridCol w="1417459"/>
                <a:gridCol w="2367937"/>
              </a:tblGrid>
              <a:tr h="4023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25" marR="472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Физ.лица</a:t>
                      </a:r>
                    </a:p>
                  </a:txBody>
                  <a:tcPr marL="47225" marR="472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</a:txBody>
                  <a:tcPr marL="47225" marR="472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256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25" marR="472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47225" marR="472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7225" marR="472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СМР</a:t>
                      </a:r>
                    </a:p>
                  </a:txBody>
                  <a:tcPr marL="47225" marR="472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773</a:t>
                      </a:r>
                    </a:p>
                  </a:txBody>
                  <a:tcPr marL="47225" marR="472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732</a:t>
                      </a:r>
                    </a:p>
                  </a:txBody>
                  <a:tcPr marL="47225" marR="472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95%</a:t>
                      </a:r>
                    </a:p>
                  </a:txBody>
                  <a:tcPr marL="47225" marR="472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Мед.сестры</a:t>
                      </a:r>
                    </a:p>
                  </a:txBody>
                  <a:tcPr marL="47225" marR="472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</a:t>
                      </a:r>
                    </a:p>
                  </a:txBody>
                  <a:tcPr marL="47225" marR="472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</a:t>
                      </a:r>
                    </a:p>
                  </a:txBody>
                  <a:tcPr marL="47225" marR="472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225" marR="472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Фельдшера</a:t>
                      </a:r>
                    </a:p>
                  </a:txBody>
                  <a:tcPr marL="47225" marR="472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</a:p>
                  </a:txBody>
                  <a:tcPr marL="47225" marR="472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</a:p>
                  </a:txBody>
                  <a:tcPr marL="47225" marR="472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</a:p>
                  </a:txBody>
                  <a:tcPr marL="47225" marR="472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47650"/>
            <a:ext cx="6429420" cy="1143000"/>
          </a:xfrm>
        </p:spPr>
        <p:txBody>
          <a:bodyPr/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Исполнение плановых объемов за 2015 год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81000" y="1905000"/>
          <a:ext cx="8610601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1676400"/>
                <a:gridCol w="1524000"/>
                <a:gridCol w="1524000"/>
                <a:gridCol w="914400"/>
                <a:gridCol w="1408544"/>
                <a:gridCol w="1182257"/>
              </a:tblGrid>
              <a:tr h="110490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 помощи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Инотер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r>
                        <a:rPr lang="ru-RU" baseline="0" dirty="0" smtClean="0"/>
                        <a:t> с </a:t>
                      </a:r>
                      <a:r>
                        <a:rPr lang="ru-RU" baseline="0" dirty="0" err="1" smtClean="0"/>
                        <a:t>инотер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110490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Круглосуточный</a:t>
                      </a:r>
                      <a:r>
                        <a:rPr lang="ru-RU" baseline="0" dirty="0" smtClean="0"/>
                        <a:t> стационар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10 032 </a:t>
                      </a:r>
                      <a:r>
                        <a:rPr lang="ru-RU" dirty="0" err="1" smtClean="0"/>
                        <a:t>з</a:t>
                      </a:r>
                      <a:r>
                        <a:rPr lang="ru-RU" dirty="0" smtClean="0"/>
                        <a:t>/с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10 029з/с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537з/с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105,3</a:t>
                      </a:r>
                      <a:endParaRPr lang="ru-RU" dirty="0"/>
                    </a:p>
                  </a:txBody>
                  <a:tcPr/>
                </a:tc>
              </a:tr>
              <a:tr h="110490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Дневной</a:t>
                      </a:r>
                      <a:r>
                        <a:rPr lang="ru-RU" baseline="0" dirty="0" smtClean="0"/>
                        <a:t> стационар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39 383п/дни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39 388п/дни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216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/дни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100,6</a:t>
                      </a:r>
                      <a:endParaRPr lang="ru-RU" dirty="0"/>
                    </a:p>
                  </a:txBody>
                  <a:tcPr/>
                </a:tc>
              </a:tr>
              <a:tr h="110490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24 395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24 395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30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47650"/>
            <a:ext cx="6115080" cy="1143000"/>
          </a:xfrm>
        </p:spPr>
        <p:txBody>
          <a:bodyPr/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Исполнение плановых объемов за 2015 год(АПС)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81000" y="1676399"/>
          <a:ext cx="8610601" cy="4877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1828800"/>
                <a:gridCol w="1371600"/>
                <a:gridCol w="1524000"/>
                <a:gridCol w="914400"/>
                <a:gridCol w="1408544"/>
                <a:gridCol w="1182257"/>
              </a:tblGrid>
              <a:tr h="671557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 помощи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Инотер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r>
                        <a:rPr lang="ru-RU" baseline="0" dirty="0" smtClean="0"/>
                        <a:t> с </a:t>
                      </a:r>
                      <a:r>
                        <a:rPr lang="ru-RU" baseline="0" dirty="0" err="1" smtClean="0"/>
                        <a:t>инотер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1051416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Профилактика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161 039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161 603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100,7</a:t>
                      </a:r>
                      <a:endParaRPr lang="ru-RU" dirty="0"/>
                    </a:p>
                  </a:txBody>
                  <a:tcPr/>
                </a:tc>
              </a:tr>
              <a:tr h="1051416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Неотложная помощь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38 325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38 330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100,5</a:t>
                      </a:r>
                      <a:endParaRPr lang="ru-RU" dirty="0"/>
                    </a:p>
                  </a:txBody>
                  <a:tcPr/>
                </a:tc>
              </a:tr>
              <a:tr h="1051416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Обращения</a:t>
                      </a:r>
                      <a:r>
                        <a:rPr lang="ru-RU" baseline="0" dirty="0" smtClean="0"/>
                        <a:t> по заболеванию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146 125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146 866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100,8</a:t>
                      </a:r>
                      <a:endParaRPr lang="ru-RU" dirty="0"/>
                    </a:p>
                  </a:txBody>
                  <a:tcPr/>
                </a:tc>
              </a:tr>
              <a:tr h="1051416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98,9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20391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391400" cy="1371600"/>
          </a:xfrm>
        </p:spPr>
        <p:txBody>
          <a:bodyPr/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Информация по штрафам </a:t>
            </a:r>
            <a:b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2015 год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28601" y="1371601"/>
          <a:ext cx="8915399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554"/>
                <a:gridCol w="1395454"/>
                <a:gridCol w="1318592"/>
                <a:gridCol w="1524000"/>
                <a:gridCol w="1295399"/>
                <a:gridCol w="1676400"/>
              </a:tblGrid>
              <a:tr h="9970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Круглосуточный</a:t>
                      </a:r>
                      <a:r>
                        <a:rPr lang="ru-RU" sz="2000" b="1" i="1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стационар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Дневной стационар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АПС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СМП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525" marR="9525" marT="9525" marB="0" anchor="b"/>
                </a:tc>
              </a:tr>
              <a:tr h="645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4 722 880,70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882 877,16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1 240 907,49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214 301,39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7 060 966,74</a:t>
                      </a:r>
                    </a:p>
                  </a:txBody>
                  <a:tcPr marL="9525" marR="9525" marT="9525" marB="0" anchor="b"/>
                </a:tc>
              </a:tr>
              <a:tr h="645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206 479 819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50 015 285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247 398 234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46 085 986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549 979 324,00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9879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финансирования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27" name="Picture 3" descr="C:\Users\ГС\Desktop\f34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724400"/>
            <a:ext cx="6477000" cy="1981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7234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6329378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Динамика по штрафам</a:t>
            </a:r>
            <a:endParaRPr lang="ru-RU" sz="3600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19200" y="1676400"/>
          <a:ext cx="7391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</p:cSld>
  <p:clrMapOvr>
    <a:masterClrMapping/>
  </p:clrMapOvr>
  <p:transition spd="med" advClick="0" advTm="30421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El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500042"/>
            <a:ext cx="678657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ДИСПАНСЕРИЗАЦИЯ  ВЗРОСЛОГО НАСЕЛЕНИЯ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 ГАУЗ РБ УЧАЛИНСКАЯ ЦГБ в 2013 –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2015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году</a:t>
            </a:r>
          </a:p>
          <a:p>
            <a:pPr>
              <a:defRPr/>
            </a:pPr>
            <a:endParaRPr lang="ru-RU" sz="2800" dirty="0">
              <a:latin typeface="+mj-lt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60" y="1794935"/>
          <a:ext cx="8286805" cy="4930882"/>
        </p:xfrm>
        <a:graphic>
          <a:graphicData uri="http://schemas.openxmlformats.org/drawingml/2006/table">
            <a:tbl>
              <a:tblPr/>
              <a:tblGrid>
                <a:gridCol w="3006308"/>
                <a:gridCol w="1568823"/>
                <a:gridCol w="1855837"/>
                <a:gridCol w="1855837"/>
              </a:tblGrid>
              <a:tr h="538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Показатель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2013г.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2014г.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2015г.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5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План  на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10600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13489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13489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  <a:tr h="525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Охват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10600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13489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13489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  <a:tr h="1002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Распределение по группам здоровья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I-2105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II-2534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III-5961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I-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2698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II-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3957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III-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6834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I-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3187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II-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3338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III-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6930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  <a:tr h="525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Завершили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II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-ой этап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7113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9873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9928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  <a:tr h="525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Выявлено :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  <a:tr h="538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Случаев туберкулеза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  <a:tr h="668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Случаев новообразований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20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71470" y="142852"/>
            <a:ext cx="9144000" cy="14128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Демографические показатели населения </a:t>
            </a:r>
            <a:b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МР Учалинский район 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201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388" y="1395413"/>
          <a:ext cx="8640762" cy="502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</p:cSld>
  <p:clrMapOvr>
    <a:masterClrMapping/>
  </p:clrMapOvr>
  <p:transition advTm="2076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6830"/>
            <a:ext cx="7286644" cy="1201906"/>
          </a:xfrm>
        </p:spPr>
        <p:txBody>
          <a:bodyPr/>
          <a:lstStyle/>
          <a:p>
            <a:pPr algn="ctr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Программа «Земский доктор»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Участие в программе «Земский доктор» позволило привлечь в сельскую местность 23 молодого специалиста: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     Ахуновская ВА -1 терапевт участковый,1 педиатр участковый;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Ильчигуловская УБ-1 педиатр участковый;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Сафаровская ВА-1 акушер-гинеколог,1 терапевт участковый;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Тунгатаровская ВА-1 терапевт участковый;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Уральская УБ-2терапевта участковых,1 педиатр участковый;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Учалинская УБ-1 врач КДЛ,2 педиатра участковых,2 терапевта участковых;1 терапевт;1 врач УЗД;1 врач ФД;2 врача невролога;1 врач офтальмолог;2 врача-стоматолога,1 врач-травматолог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advTm="7344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6696744" cy="1143000"/>
          </a:xfrm>
        </p:spPr>
        <p:txBody>
          <a:bodyPr/>
          <a:lstStyle/>
          <a:p>
            <a:pPr algn="ctr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Материально-техническая база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/>
          <a:p>
            <a:pPr algn="ctr">
              <a:buNone/>
            </a:pPr>
            <a:r>
              <a:rPr lang="ru-RU" sz="2400" u="sng" dirty="0" smtClean="0">
                <a:solidFill>
                  <a:schemeClr val="tx2">
                    <a:lumMod val="25000"/>
                  </a:schemeClr>
                </a:solidFill>
              </a:rPr>
              <a:t>Безвозмездные поступления:</a:t>
            </a:r>
            <a:endParaRPr lang="ru-RU" sz="2400" dirty="0" smtClean="0">
              <a:solidFill>
                <a:schemeClr val="tx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Анализатор кислотно-щелочного равновесия газов и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</a:rPr>
              <a:t>электролитор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 крови,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1/ 990 000,00 руб.,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Компьютер офисный, 1/ 30 933,93 руб.,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Холодильник, 1/ 19 922,7 руб.,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Автоматический биологический анализатор, 1/ 1 600 000,00 руб.,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Гематологический анализатор 1/ 353 600,00 руб.,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Аппарат искусственной вентиляции лёгких, 1/ 260 000,00 руб.,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Стерилизатор паровой, 2/ 198 551,90 руб.,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Стол операционный полевой, 1/ 40 600,00 руб.,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Центрифуга, 1/ 1 800,00 руб.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Автомобили скорой помощи, 3/ 1 762 557,98 руб.,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Автомобиль УАЗ 3962, 1/ 173 794,21 руб.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ИТОГО: 5 431 760,72 руб.</a:t>
            </a:r>
          </a:p>
          <a:p>
            <a:endParaRPr lang="ru-RU" dirty="0"/>
          </a:p>
        </p:txBody>
      </p:sp>
    </p:spTree>
  </p:cSld>
  <p:clrMapOvr>
    <a:masterClrMapping/>
  </p:clrMapOvr>
  <p:transition advTm="15391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7380312" cy="1143000"/>
          </a:xfrm>
        </p:spPr>
        <p:txBody>
          <a:bodyPr/>
          <a:lstStyle/>
          <a:p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Материально-техническая база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/>
          <a:lstStyle/>
          <a:p>
            <a:pPr algn="ctr">
              <a:buNone/>
            </a:pPr>
            <a:r>
              <a:rPr lang="ru-RU" sz="2800" u="sng" dirty="0" smtClean="0">
                <a:solidFill>
                  <a:schemeClr val="tx2">
                    <a:lumMod val="25000"/>
                  </a:schemeClr>
                </a:solidFill>
              </a:rPr>
              <a:t>Приобретено из средств ОМС:</a:t>
            </a:r>
            <a:endParaRPr lang="ru-RU" sz="2800" dirty="0" smtClean="0">
              <a:solidFill>
                <a:schemeClr val="tx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Компьютеры, 33/ 627 450,00 руб.,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Принтеры, 8/ 57 430,00 руб.,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Электрокардиограф, 2/ 198 950,00 руб.,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</a:rPr>
              <a:t>Отсасыватель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 хирургический, 1/ 16 250,00 руб.,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Аудиометр, 1/ 16 250,00 руб.,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Размораживатель плазмы, 99 900,00 руб.,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Стерилизатор, 4/ 144 235,00 руб.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ИТОГО: 1 160 465,00 руб.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Приобретено по родовым сертификатам: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Монитор фетальный, 1/ 266 000,00 руб.,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Насос волюметрический, 1/ 105 000,00 руб.,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Насос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</a:rPr>
              <a:t>инфузионный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, 1/ 310 000,00 руб.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ИТОГО: 681 000,00 руб.</a:t>
            </a:r>
          </a:p>
          <a:p>
            <a:endParaRPr lang="ru-RU" dirty="0"/>
          </a:p>
        </p:txBody>
      </p:sp>
    </p:spTree>
  </p:cSld>
  <p:clrMapOvr>
    <a:masterClrMapping/>
  </p:clrMapOvr>
  <p:transition advTm="10938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6624736" cy="1143000"/>
          </a:xfrm>
        </p:spPr>
        <p:txBody>
          <a:bodyPr/>
          <a:lstStyle/>
          <a:p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Материально-техническая база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algn="ctr">
              <a:buNone/>
            </a:pPr>
            <a:r>
              <a:rPr lang="ru-RU" sz="2800" u="sng" dirty="0" smtClean="0">
                <a:solidFill>
                  <a:schemeClr val="tx2">
                    <a:lumMod val="25000"/>
                  </a:schemeClr>
                </a:solidFill>
              </a:rPr>
              <a:t>Приобретено из средств, приносящей доход деятельности:</a:t>
            </a:r>
            <a:endParaRPr lang="ru-RU" sz="2800" dirty="0" smtClean="0">
              <a:solidFill>
                <a:schemeClr val="tx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Установка стоматологическая, 6/ 876 000,00 руб.,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Компрессор стоматологический, 2/ 94 501,00 руб.,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Тележка для перевозки больных, 1/ 37 375,00 руб.,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Стол перевязочный, 1/ 58 300,00 руб.,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Сплит-система «Север», 1/ 65 485,65 руб.,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Аппарат электрохирургический, 1/ 324 000,00 руб.,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Стол операционный, 1/ 199 900,00 руб.,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Стабилизатор напряжения, 1/ 168 220,34 руб.,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Таль электрическая, 1/ 69 972,00 руб.</a:t>
            </a:r>
          </a:p>
          <a:p>
            <a:endParaRPr lang="ru-RU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7488832" cy="1143000"/>
          </a:xfrm>
        </p:spPr>
        <p:txBody>
          <a:bodyPr/>
          <a:lstStyle/>
          <a:p>
            <a:pPr algn="ctr"/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цели и задачи ГАУЗ РБ УЦГБ на 2016 год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В целях реализации Государственной программы «Развитие здравоохранения Республики Башкортостан» на 2013-2020 годы ,  повышения качества и доступности медицинской и лекарственной помощи, обеспечения санитарно-эпидемиологического благополучия населения района необходимо решить в 2016году следующие задачи: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увеличение доступности, качества и разнообразия услуг бесплатной медицины для равнозначного получения необходимых медицинских услуг всеми слоями населения; обеспечение государственных гарантий по оказанию бесплатной медицинской помощи в полном объеме по эффективным технологиям на современном оборудовании;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обеспечение достижения показателей здоровья населения и ожидаемой продолжительности жизни в МР Учалинский район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выполнение плана мероприятий «Дорожной карты» по улучшению качества работы учреждения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переход на эффективный контракт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устранение кадрового дефицита и кадровых диспропорций в ГАУЗ РБ УЦГБ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улучшение качества подготовки специалистов с медицинским и фармацевтическим образованием и внедрение системы непрерывного образования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внедрение единой электронной медицинской карты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способствовать ежегодному увеличению </a:t>
            </a:r>
            <a:r>
              <a:rPr lang="ru-RU" sz="1600" dirty="0" err="1" smtClean="0">
                <a:solidFill>
                  <a:srgbClr val="002060"/>
                </a:solidFill>
              </a:rPr>
              <a:t>подушевого</a:t>
            </a:r>
            <a:r>
              <a:rPr lang="ru-RU" sz="1600" dirty="0" smtClean="0">
                <a:solidFill>
                  <a:srgbClr val="002060"/>
                </a:solidFill>
              </a:rPr>
              <a:t> финансирования и норматив затрат на единицу объема медицинской помощи до республиканских нормативов;</a:t>
            </a:r>
          </a:p>
          <a:p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30109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256584"/>
          </a:xfrm>
        </p:spPr>
        <p:txBody>
          <a:bodyPr/>
          <a:lstStyle/>
          <a:p>
            <a:r>
              <a:rPr lang="ru-RU" sz="1600" dirty="0" smtClean="0">
                <a:solidFill>
                  <a:srgbClr val="002060"/>
                </a:solidFill>
              </a:rPr>
              <a:t>повысить эффективность использования коечного фонда; сократить необоснованные случаи госпитализации; снизить среднюю длительность пребывания в стационаре до10,3 дней;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продолжить сокращение числа вызовов скорой медицинской помощи за счет активности работы амбулаторно-поликлинической службы, подключение к ЕДС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считать приоритетным направлением деятельности охрану материнства и детства -комплекс мер по улучшению здоровья матерей и детей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продолжить организацию оказания медицинской помощи сельскому населению выездными врачебными бригадами;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способствовать развитию профилактической направленности здравоохранения МР </a:t>
            </a:r>
            <a:r>
              <a:rPr lang="ru-RU" sz="1600" dirty="0" err="1" smtClean="0">
                <a:solidFill>
                  <a:srgbClr val="002060"/>
                </a:solidFill>
              </a:rPr>
              <a:t>Учалинского</a:t>
            </a:r>
            <a:r>
              <a:rPr lang="ru-RU" sz="1600" dirty="0" smtClean="0">
                <a:solidFill>
                  <a:srgbClr val="002060"/>
                </a:solidFill>
              </a:rPr>
              <a:t> района;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повысить уровень удовлетворенности населения качеством медицинской помощи;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продолжить подготовку врачебных кадров на основе целевого направления в соответствии с государственным муниципальным заказом;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продолжить укрепление материально-технической базы ГАУЗ РБ УЦГБ;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повышать санитарную культуру населения, совершенствовать санитарно-просветительную работу, направленную на утверждение здорового образа жизни, борьбу с вредными привычками, профилактику инфекционных заболеваний;</a:t>
            </a:r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00042"/>
            <a:ext cx="6572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цели и задачи ГАУЗ РБ УЦГБ на 2016 год</a:t>
            </a:r>
            <a:endParaRPr lang="ru-RU" sz="2400" dirty="0"/>
          </a:p>
        </p:txBody>
      </p:sp>
    </p:spTree>
  </p:cSld>
  <p:clrMapOvr>
    <a:masterClrMapping/>
  </p:clrMapOvr>
  <p:transition advTm="20594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Благодарю за внимание</a:t>
            </a:r>
            <a:endParaRPr lang="en-US" sz="50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9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128614" y="28572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Коэффициент Естественного прироста </a:t>
            </a:r>
            <a:b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населения МР Учалинский район и РБ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12750" y="1836738"/>
          <a:ext cx="7924800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</p:cSld>
  <p:clrMapOvr>
    <a:masterClrMapping/>
  </p:clrMapOvr>
  <p:transition advTm="20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908" y="285728"/>
            <a:ext cx="7215174" cy="1071570"/>
          </a:xfrm>
        </p:spPr>
        <p:txBody>
          <a:bodyPr/>
          <a:lstStyle/>
          <a:p>
            <a:pPr algn="ctr"/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Показатели «Дорожной карты»</a:t>
            </a:r>
            <a:b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2012-2015 </a:t>
            </a:r>
            <a:r>
              <a:rPr lang="ru-RU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гг</a:t>
            </a:r>
            <a:endParaRPr lang="en-US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9" name="Содержимое 3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55" name="AutoShape 35"/>
          <p:cNvSpPr>
            <a:spLocks noChangeArrowheads="1"/>
          </p:cNvSpPr>
          <p:nvPr/>
        </p:nvSpPr>
        <p:spPr bwMode="auto">
          <a:xfrm>
            <a:off x="1219200" y="1828800"/>
            <a:ext cx="6553200" cy="720725"/>
          </a:xfrm>
          <a:prstGeom prst="roundRect">
            <a:avLst>
              <a:gd name="adj" fmla="val 42181"/>
            </a:avLst>
          </a:prstGeom>
          <a:noFill/>
          <a:ln w="19050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157" name="Picture 37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7391400" y="5529263"/>
            <a:ext cx="1752600" cy="132873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559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 11"/>
          <p:cNvSpPr>
            <a:spLocks/>
          </p:cNvSpPr>
          <p:nvPr/>
        </p:nvSpPr>
        <p:spPr bwMode="gray">
          <a:xfrm rot="3877067" flipV="1">
            <a:off x="6927000" y="2473076"/>
            <a:ext cx="1921042" cy="427532"/>
          </a:xfrm>
          <a:custGeom>
            <a:avLst/>
            <a:gdLst/>
            <a:ahLst/>
            <a:cxnLst>
              <a:cxn ang="0">
                <a:pos x="1832" y="32"/>
              </a:cxn>
              <a:cxn ang="0">
                <a:pos x="1830" y="66"/>
              </a:cxn>
              <a:cxn ang="0">
                <a:pos x="1814" y="128"/>
              </a:cxn>
              <a:cxn ang="0">
                <a:pos x="1788" y="188"/>
              </a:cxn>
              <a:cxn ang="0">
                <a:pos x="1754" y="240"/>
              </a:cxn>
              <a:cxn ang="0">
                <a:pos x="1712" y="288"/>
              </a:cxn>
              <a:cxn ang="0">
                <a:pos x="1664" y="330"/>
              </a:cxn>
              <a:cxn ang="0">
                <a:pos x="1610" y="362"/>
              </a:cxn>
              <a:cxn ang="0">
                <a:pos x="1550" y="388"/>
              </a:cxn>
              <a:cxn ang="0">
                <a:pos x="1486" y="402"/>
              </a:cxn>
              <a:cxn ang="0">
                <a:pos x="1418" y="408"/>
              </a:cxn>
              <a:cxn ang="0">
                <a:pos x="0" y="408"/>
              </a:cxn>
              <a:cxn ang="0">
                <a:pos x="0" y="0"/>
              </a:cxn>
              <a:cxn ang="0">
                <a:pos x="1832" y="0"/>
              </a:cxn>
              <a:cxn ang="0">
                <a:pos x="1832" y="32"/>
              </a:cxn>
              <a:cxn ang="0">
                <a:pos x="1832" y="32"/>
              </a:cxn>
            </a:cxnLst>
            <a:rect l="0" t="0" r="r" b="b"/>
            <a:pathLst>
              <a:path w="1832" h="408">
                <a:moveTo>
                  <a:pt x="1832" y="32"/>
                </a:moveTo>
                <a:lnTo>
                  <a:pt x="1830" y="66"/>
                </a:lnTo>
                <a:lnTo>
                  <a:pt x="1814" y="128"/>
                </a:lnTo>
                <a:lnTo>
                  <a:pt x="1788" y="188"/>
                </a:lnTo>
                <a:lnTo>
                  <a:pt x="1754" y="240"/>
                </a:lnTo>
                <a:lnTo>
                  <a:pt x="1712" y="288"/>
                </a:lnTo>
                <a:lnTo>
                  <a:pt x="1664" y="330"/>
                </a:lnTo>
                <a:lnTo>
                  <a:pt x="1610" y="362"/>
                </a:lnTo>
                <a:lnTo>
                  <a:pt x="1550" y="388"/>
                </a:lnTo>
                <a:lnTo>
                  <a:pt x="1486" y="402"/>
                </a:lnTo>
                <a:lnTo>
                  <a:pt x="1418" y="408"/>
                </a:lnTo>
                <a:lnTo>
                  <a:pt x="0" y="408"/>
                </a:lnTo>
                <a:lnTo>
                  <a:pt x="0" y="0"/>
                </a:lnTo>
                <a:lnTo>
                  <a:pt x="1832" y="0"/>
                </a:lnTo>
                <a:lnTo>
                  <a:pt x="1832" y="32"/>
                </a:lnTo>
                <a:lnTo>
                  <a:pt x="1832" y="32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" name="Freeform 107"/>
          <p:cNvSpPr>
            <a:spLocks/>
          </p:cNvSpPr>
          <p:nvPr/>
        </p:nvSpPr>
        <p:spPr bwMode="gray">
          <a:xfrm rot="3877067" flipV="1">
            <a:off x="2629983" y="2506800"/>
            <a:ext cx="1706306" cy="427955"/>
          </a:xfrm>
          <a:custGeom>
            <a:avLst/>
            <a:gdLst/>
            <a:ahLst/>
            <a:cxnLst>
              <a:cxn ang="0">
                <a:pos x="1832" y="32"/>
              </a:cxn>
              <a:cxn ang="0">
                <a:pos x="1830" y="66"/>
              </a:cxn>
              <a:cxn ang="0">
                <a:pos x="1814" y="128"/>
              </a:cxn>
              <a:cxn ang="0">
                <a:pos x="1788" y="188"/>
              </a:cxn>
              <a:cxn ang="0">
                <a:pos x="1754" y="240"/>
              </a:cxn>
              <a:cxn ang="0">
                <a:pos x="1712" y="288"/>
              </a:cxn>
              <a:cxn ang="0">
                <a:pos x="1664" y="330"/>
              </a:cxn>
              <a:cxn ang="0">
                <a:pos x="1610" y="362"/>
              </a:cxn>
              <a:cxn ang="0">
                <a:pos x="1550" y="388"/>
              </a:cxn>
              <a:cxn ang="0">
                <a:pos x="1486" y="402"/>
              </a:cxn>
              <a:cxn ang="0">
                <a:pos x="1418" y="408"/>
              </a:cxn>
              <a:cxn ang="0">
                <a:pos x="0" y="408"/>
              </a:cxn>
              <a:cxn ang="0">
                <a:pos x="0" y="0"/>
              </a:cxn>
              <a:cxn ang="0">
                <a:pos x="1832" y="0"/>
              </a:cxn>
              <a:cxn ang="0">
                <a:pos x="1832" y="32"/>
              </a:cxn>
              <a:cxn ang="0">
                <a:pos x="1832" y="32"/>
              </a:cxn>
            </a:cxnLst>
            <a:rect l="0" t="0" r="r" b="b"/>
            <a:pathLst>
              <a:path w="1832" h="408">
                <a:moveTo>
                  <a:pt x="1832" y="32"/>
                </a:moveTo>
                <a:lnTo>
                  <a:pt x="1830" y="66"/>
                </a:lnTo>
                <a:lnTo>
                  <a:pt x="1814" y="128"/>
                </a:lnTo>
                <a:lnTo>
                  <a:pt x="1788" y="188"/>
                </a:lnTo>
                <a:lnTo>
                  <a:pt x="1754" y="240"/>
                </a:lnTo>
                <a:lnTo>
                  <a:pt x="1712" y="288"/>
                </a:lnTo>
                <a:lnTo>
                  <a:pt x="1664" y="330"/>
                </a:lnTo>
                <a:lnTo>
                  <a:pt x="1610" y="362"/>
                </a:lnTo>
                <a:lnTo>
                  <a:pt x="1550" y="388"/>
                </a:lnTo>
                <a:lnTo>
                  <a:pt x="1486" y="402"/>
                </a:lnTo>
                <a:lnTo>
                  <a:pt x="1418" y="408"/>
                </a:lnTo>
                <a:lnTo>
                  <a:pt x="0" y="408"/>
                </a:lnTo>
                <a:lnTo>
                  <a:pt x="0" y="0"/>
                </a:lnTo>
                <a:lnTo>
                  <a:pt x="1832" y="0"/>
                </a:lnTo>
                <a:lnTo>
                  <a:pt x="1832" y="32"/>
                </a:lnTo>
                <a:lnTo>
                  <a:pt x="1832" y="32"/>
                </a:lnTo>
                <a:close/>
              </a:path>
            </a:pathLst>
          </a:custGeom>
          <a:solidFill>
            <a:schemeClr val="hlink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" name="Freeform 107"/>
          <p:cNvSpPr>
            <a:spLocks/>
          </p:cNvSpPr>
          <p:nvPr/>
        </p:nvSpPr>
        <p:spPr bwMode="gray">
          <a:xfrm rot="3877067" flipV="1">
            <a:off x="4706451" y="2495379"/>
            <a:ext cx="1706401" cy="427895"/>
          </a:xfrm>
          <a:custGeom>
            <a:avLst/>
            <a:gdLst/>
            <a:ahLst/>
            <a:cxnLst>
              <a:cxn ang="0">
                <a:pos x="1832" y="32"/>
              </a:cxn>
              <a:cxn ang="0">
                <a:pos x="1830" y="66"/>
              </a:cxn>
              <a:cxn ang="0">
                <a:pos x="1814" y="128"/>
              </a:cxn>
              <a:cxn ang="0">
                <a:pos x="1788" y="188"/>
              </a:cxn>
              <a:cxn ang="0">
                <a:pos x="1754" y="240"/>
              </a:cxn>
              <a:cxn ang="0">
                <a:pos x="1712" y="288"/>
              </a:cxn>
              <a:cxn ang="0">
                <a:pos x="1664" y="330"/>
              </a:cxn>
              <a:cxn ang="0">
                <a:pos x="1610" y="362"/>
              </a:cxn>
              <a:cxn ang="0">
                <a:pos x="1550" y="388"/>
              </a:cxn>
              <a:cxn ang="0">
                <a:pos x="1486" y="402"/>
              </a:cxn>
              <a:cxn ang="0">
                <a:pos x="1418" y="408"/>
              </a:cxn>
              <a:cxn ang="0">
                <a:pos x="0" y="408"/>
              </a:cxn>
              <a:cxn ang="0">
                <a:pos x="0" y="0"/>
              </a:cxn>
              <a:cxn ang="0">
                <a:pos x="1832" y="0"/>
              </a:cxn>
              <a:cxn ang="0">
                <a:pos x="1832" y="32"/>
              </a:cxn>
              <a:cxn ang="0">
                <a:pos x="1832" y="32"/>
              </a:cxn>
            </a:cxnLst>
            <a:rect l="0" t="0" r="r" b="b"/>
            <a:pathLst>
              <a:path w="1832" h="408">
                <a:moveTo>
                  <a:pt x="1832" y="32"/>
                </a:moveTo>
                <a:lnTo>
                  <a:pt x="1830" y="66"/>
                </a:lnTo>
                <a:lnTo>
                  <a:pt x="1814" y="128"/>
                </a:lnTo>
                <a:lnTo>
                  <a:pt x="1788" y="188"/>
                </a:lnTo>
                <a:lnTo>
                  <a:pt x="1754" y="240"/>
                </a:lnTo>
                <a:lnTo>
                  <a:pt x="1712" y="288"/>
                </a:lnTo>
                <a:lnTo>
                  <a:pt x="1664" y="330"/>
                </a:lnTo>
                <a:lnTo>
                  <a:pt x="1610" y="362"/>
                </a:lnTo>
                <a:lnTo>
                  <a:pt x="1550" y="388"/>
                </a:lnTo>
                <a:lnTo>
                  <a:pt x="1486" y="402"/>
                </a:lnTo>
                <a:lnTo>
                  <a:pt x="1418" y="408"/>
                </a:lnTo>
                <a:lnTo>
                  <a:pt x="0" y="408"/>
                </a:lnTo>
                <a:lnTo>
                  <a:pt x="0" y="0"/>
                </a:lnTo>
                <a:lnTo>
                  <a:pt x="1832" y="0"/>
                </a:lnTo>
                <a:lnTo>
                  <a:pt x="1832" y="32"/>
                </a:lnTo>
                <a:lnTo>
                  <a:pt x="1832" y="32"/>
                </a:lnTo>
                <a:close/>
              </a:path>
            </a:pathLst>
          </a:custGeom>
          <a:solidFill>
            <a:schemeClr val="hlink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" name="Freeform 107"/>
          <p:cNvSpPr>
            <a:spLocks/>
          </p:cNvSpPr>
          <p:nvPr/>
        </p:nvSpPr>
        <p:spPr bwMode="gray">
          <a:xfrm rot="3877067" flipV="1">
            <a:off x="659446" y="2505966"/>
            <a:ext cx="1706401" cy="427895"/>
          </a:xfrm>
          <a:custGeom>
            <a:avLst/>
            <a:gdLst/>
            <a:ahLst/>
            <a:cxnLst>
              <a:cxn ang="0">
                <a:pos x="1832" y="32"/>
              </a:cxn>
              <a:cxn ang="0">
                <a:pos x="1830" y="66"/>
              </a:cxn>
              <a:cxn ang="0">
                <a:pos x="1814" y="128"/>
              </a:cxn>
              <a:cxn ang="0">
                <a:pos x="1788" y="188"/>
              </a:cxn>
              <a:cxn ang="0">
                <a:pos x="1754" y="240"/>
              </a:cxn>
              <a:cxn ang="0">
                <a:pos x="1712" y="288"/>
              </a:cxn>
              <a:cxn ang="0">
                <a:pos x="1664" y="330"/>
              </a:cxn>
              <a:cxn ang="0">
                <a:pos x="1610" y="362"/>
              </a:cxn>
              <a:cxn ang="0">
                <a:pos x="1550" y="388"/>
              </a:cxn>
              <a:cxn ang="0">
                <a:pos x="1486" y="402"/>
              </a:cxn>
              <a:cxn ang="0">
                <a:pos x="1418" y="408"/>
              </a:cxn>
              <a:cxn ang="0">
                <a:pos x="0" y="408"/>
              </a:cxn>
              <a:cxn ang="0">
                <a:pos x="0" y="0"/>
              </a:cxn>
              <a:cxn ang="0">
                <a:pos x="1832" y="0"/>
              </a:cxn>
              <a:cxn ang="0">
                <a:pos x="1832" y="32"/>
              </a:cxn>
              <a:cxn ang="0">
                <a:pos x="1832" y="32"/>
              </a:cxn>
            </a:cxnLst>
            <a:rect l="0" t="0" r="r" b="b"/>
            <a:pathLst>
              <a:path w="1832" h="408">
                <a:moveTo>
                  <a:pt x="1832" y="32"/>
                </a:moveTo>
                <a:lnTo>
                  <a:pt x="1830" y="66"/>
                </a:lnTo>
                <a:lnTo>
                  <a:pt x="1814" y="128"/>
                </a:lnTo>
                <a:lnTo>
                  <a:pt x="1788" y="188"/>
                </a:lnTo>
                <a:lnTo>
                  <a:pt x="1754" y="240"/>
                </a:lnTo>
                <a:lnTo>
                  <a:pt x="1712" y="288"/>
                </a:lnTo>
                <a:lnTo>
                  <a:pt x="1664" y="330"/>
                </a:lnTo>
                <a:lnTo>
                  <a:pt x="1610" y="362"/>
                </a:lnTo>
                <a:lnTo>
                  <a:pt x="1550" y="388"/>
                </a:lnTo>
                <a:lnTo>
                  <a:pt x="1486" y="402"/>
                </a:lnTo>
                <a:lnTo>
                  <a:pt x="1418" y="408"/>
                </a:lnTo>
                <a:lnTo>
                  <a:pt x="0" y="408"/>
                </a:lnTo>
                <a:lnTo>
                  <a:pt x="0" y="0"/>
                </a:lnTo>
                <a:lnTo>
                  <a:pt x="1832" y="0"/>
                </a:lnTo>
                <a:lnTo>
                  <a:pt x="1832" y="32"/>
                </a:lnTo>
                <a:lnTo>
                  <a:pt x="1832" y="32"/>
                </a:lnTo>
                <a:close/>
              </a:path>
            </a:pathLst>
          </a:custGeom>
          <a:solidFill>
            <a:schemeClr val="hlink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3336925"/>
            <a:ext cx="9144000" cy="142875"/>
            <a:chOff x="0" y="1824"/>
            <a:chExt cx="5760" cy="90"/>
          </a:xfrm>
        </p:grpSpPr>
        <p:sp>
          <p:nvSpPr>
            <p:cNvPr id="37892" name="Rectangle 4"/>
            <p:cNvSpPr>
              <a:spLocks noChangeArrowheads="1"/>
            </p:cNvSpPr>
            <p:nvPr/>
          </p:nvSpPr>
          <p:spPr bwMode="gray">
            <a:xfrm>
              <a:off x="0" y="1824"/>
              <a:ext cx="5760" cy="90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50000">
                  <a:srgbClr val="5F5F5F">
                    <a:gamma/>
                    <a:tint val="45490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3" name="Rectangle 5"/>
            <p:cNvSpPr>
              <a:spLocks noChangeArrowheads="1"/>
            </p:cNvSpPr>
            <p:nvPr/>
          </p:nvSpPr>
          <p:spPr bwMode="gray">
            <a:xfrm>
              <a:off x="0" y="1872"/>
              <a:ext cx="5760" cy="34"/>
            </a:xfrm>
            <a:prstGeom prst="rect">
              <a:avLst/>
            </a:prstGeom>
            <a:gradFill rotWithShape="1">
              <a:gsLst>
                <a:gs pos="0">
                  <a:srgbClr val="808080">
                    <a:gamma/>
                    <a:tint val="30196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6462716" y="1912938"/>
            <a:ext cx="2092326" cy="4410075"/>
            <a:chOff x="4071" y="1173"/>
            <a:chExt cx="1318" cy="2778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3877067">
              <a:off x="4309" y="2872"/>
              <a:ext cx="1577" cy="582"/>
              <a:chOff x="2290" y="2762"/>
              <a:chExt cx="1832" cy="676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2290" y="3030"/>
                <a:ext cx="1832" cy="408"/>
                <a:chOff x="2290" y="3030"/>
                <a:chExt cx="1832" cy="408"/>
              </a:xfrm>
            </p:grpSpPr>
            <p:sp>
              <p:nvSpPr>
                <p:cNvPr id="37896" name="Freeform 8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dirty="0" smtClean="0"/>
                    <a:t>1         </a:t>
                  </a:r>
                  <a:r>
                    <a:rPr lang="ru-RU" b="1" dirty="0" smtClean="0">
                      <a:solidFill>
                        <a:schemeClr val="bg1"/>
                      </a:solidFill>
                    </a:rPr>
                    <a:t>14,5</a:t>
                  </a:r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897" name="Freeform 9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4" y="52"/>
                    </a:cxn>
                    <a:cxn ang="0">
                      <a:pos x="272" y="98"/>
                    </a:cxn>
                    <a:cxn ang="0">
                      <a:pos x="254" y="140"/>
                    </a:cxn>
                    <a:cxn ang="0">
                      <a:pos x="230" y="176"/>
                    </a:cxn>
                    <a:cxn ang="0">
                      <a:pos x="204" y="208"/>
                    </a:cxn>
                    <a:cxn ang="0">
                      <a:pos x="174" y="238"/>
                    </a:cxn>
                    <a:cxn ang="0">
                      <a:pos x="144" y="262"/>
                    </a:cxn>
                    <a:cxn ang="0">
                      <a:pos x="112" y="282"/>
                    </a:cxn>
                    <a:cxn ang="0">
                      <a:pos x="84" y="298"/>
                    </a:cxn>
                    <a:cxn ang="0">
                      <a:pos x="56" y="312"/>
                    </a:cxn>
                    <a:cxn ang="0">
                      <a:pos x="34" y="322"/>
                    </a:cxn>
                    <a:cxn ang="0">
                      <a:pos x="16" y="328"/>
                    </a:cxn>
                    <a:cxn ang="0">
                      <a:pos x="4" y="332"/>
                    </a:cxn>
                    <a:cxn ang="0">
                      <a:pos x="0" y="334"/>
                    </a:cxn>
                    <a:cxn ang="0">
                      <a:pos x="4" y="332"/>
                    </a:cxn>
                    <a:cxn ang="0">
                      <a:pos x="16" y="326"/>
                    </a:cxn>
                    <a:cxn ang="0">
                      <a:pos x="34" y="318"/>
                    </a:cxn>
                    <a:cxn ang="0">
                      <a:pos x="56" y="304"/>
                    </a:cxn>
                    <a:cxn ang="0">
                      <a:pos x="84" y="288"/>
                    </a:cxn>
                    <a:cxn ang="0">
                      <a:pos x="112" y="266"/>
                    </a:cxn>
                    <a:cxn ang="0">
                      <a:pos x="142" y="242"/>
                    </a:cxn>
                    <a:cxn ang="0">
                      <a:pos x="170" y="212"/>
                    </a:cxn>
                    <a:cxn ang="0">
                      <a:pos x="196" y="180"/>
                    </a:cxn>
                    <a:cxn ang="0">
                      <a:pos x="220" y="142"/>
                    </a:cxn>
                    <a:cxn ang="0">
                      <a:pos x="238" y="100"/>
                    </a:cxn>
                    <a:cxn ang="0">
                      <a:pos x="250" y="54"/>
                    </a:cxn>
                    <a:cxn ang="0">
                      <a:pos x="254" y="2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7900" name="Freeform 12"/>
              <p:cNvSpPr>
                <a:spLocks/>
              </p:cNvSpPr>
              <p:nvPr/>
            </p:nvSpPr>
            <p:spPr bwMode="gray">
              <a:xfrm flipV="1">
                <a:off x="3456" y="2762"/>
                <a:ext cx="221" cy="256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902" name="Oval 14"/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7903" name="Oval 15"/>
            <p:cNvSpPr>
              <a:spLocks noChangeArrowheads="1"/>
            </p:cNvSpPr>
            <p:nvPr/>
          </p:nvSpPr>
          <p:spPr bwMode="gray">
            <a:xfrm>
              <a:off x="4074" y="1587"/>
              <a:ext cx="1090" cy="10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7904" name="Oval 16"/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7905" name="Oval 17"/>
            <p:cNvSpPr>
              <a:spLocks noChangeArrowheads="1"/>
            </p:cNvSpPr>
            <p:nvPr/>
          </p:nvSpPr>
          <p:spPr bwMode="gray">
            <a:xfrm>
              <a:off x="4128" y="1650"/>
              <a:ext cx="946" cy="9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7906" name="Oval 18"/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37908" name="Oval 2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909" name="Oval 2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910" name="Oval 2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911" name="Oval 2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7912" name="Text Box 24"/>
            <p:cNvSpPr txBox="1">
              <a:spLocks noChangeArrowheads="1"/>
            </p:cNvSpPr>
            <p:nvPr/>
          </p:nvSpPr>
          <p:spPr bwMode="gray">
            <a:xfrm rot="3925970">
              <a:off x="4870" y="3008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37913" name="Text Box 25"/>
            <p:cNvSpPr txBox="1">
              <a:spLocks noChangeArrowheads="1"/>
            </p:cNvSpPr>
            <p:nvPr/>
          </p:nvSpPr>
          <p:spPr bwMode="gray">
            <a:xfrm rot="3925970">
              <a:off x="4683" y="1238"/>
              <a:ext cx="3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000" b="1" dirty="0" smtClean="0">
                  <a:solidFill>
                    <a:srgbClr val="FFFFFF"/>
                  </a:solidFill>
                </a:rPr>
                <a:t>7,3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100"/>
          <p:cNvGrpSpPr>
            <a:grpSpLocks/>
          </p:cNvGrpSpPr>
          <p:nvPr/>
        </p:nvGrpSpPr>
        <p:grpSpPr bwMode="auto">
          <a:xfrm>
            <a:off x="4495802" y="2058988"/>
            <a:ext cx="1857376" cy="4063999"/>
            <a:chOff x="2832" y="1265"/>
            <a:chExt cx="1170" cy="2560"/>
          </a:xfrm>
        </p:grpSpPr>
        <p:grpSp>
          <p:nvGrpSpPr>
            <p:cNvPr id="9" name="Group 36"/>
            <p:cNvGrpSpPr>
              <a:grpSpLocks/>
            </p:cNvGrpSpPr>
            <p:nvPr/>
          </p:nvGrpSpPr>
          <p:grpSpPr bwMode="auto">
            <a:xfrm rot="3877067">
              <a:off x="2922" y="2745"/>
              <a:ext cx="1577" cy="583"/>
              <a:chOff x="2290" y="2761"/>
              <a:chExt cx="1832" cy="677"/>
            </a:xfrm>
          </p:grpSpPr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>
                <a:off x="2290" y="3030"/>
                <a:ext cx="1832" cy="408"/>
                <a:chOff x="2290" y="3030"/>
                <a:chExt cx="1832" cy="408"/>
              </a:xfrm>
            </p:grpSpPr>
            <p:sp>
              <p:nvSpPr>
                <p:cNvPr id="37926" name="Freeform 38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27" name="Freeform 39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4" y="52"/>
                    </a:cxn>
                    <a:cxn ang="0">
                      <a:pos x="272" y="98"/>
                    </a:cxn>
                    <a:cxn ang="0">
                      <a:pos x="254" y="140"/>
                    </a:cxn>
                    <a:cxn ang="0">
                      <a:pos x="230" y="176"/>
                    </a:cxn>
                    <a:cxn ang="0">
                      <a:pos x="204" y="208"/>
                    </a:cxn>
                    <a:cxn ang="0">
                      <a:pos x="174" y="238"/>
                    </a:cxn>
                    <a:cxn ang="0">
                      <a:pos x="144" y="262"/>
                    </a:cxn>
                    <a:cxn ang="0">
                      <a:pos x="112" y="282"/>
                    </a:cxn>
                    <a:cxn ang="0">
                      <a:pos x="84" y="298"/>
                    </a:cxn>
                    <a:cxn ang="0">
                      <a:pos x="56" y="312"/>
                    </a:cxn>
                    <a:cxn ang="0">
                      <a:pos x="34" y="322"/>
                    </a:cxn>
                    <a:cxn ang="0">
                      <a:pos x="16" y="328"/>
                    </a:cxn>
                    <a:cxn ang="0">
                      <a:pos x="4" y="332"/>
                    </a:cxn>
                    <a:cxn ang="0">
                      <a:pos x="0" y="334"/>
                    </a:cxn>
                    <a:cxn ang="0">
                      <a:pos x="4" y="332"/>
                    </a:cxn>
                    <a:cxn ang="0">
                      <a:pos x="16" y="326"/>
                    </a:cxn>
                    <a:cxn ang="0">
                      <a:pos x="34" y="318"/>
                    </a:cxn>
                    <a:cxn ang="0">
                      <a:pos x="56" y="304"/>
                    </a:cxn>
                    <a:cxn ang="0">
                      <a:pos x="84" y="288"/>
                    </a:cxn>
                    <a:cxn ang="0">
                      <a:pos x="112" y="266"/>
                    </a:cxn>
                    <a:cxn ang="0">
                      <a:pos x="142" y="242"/>
                    </a:cxn>
                    <a:cxn ang="0">
                      <a:pos x="170" y="212"/>
                    </a:cxn>
                    <a:cxn ang="0">
                      <a:pos x="196" y="180"/>
                    </a:cxn>
                    <a:cxn ang="0">
                      <a:pos x="220" y="142"/>
                    </a:cxn>
                    <a:cxn ang="0">
                      <a:pos x="238" y="100"/>
                    </a:cxn>
                    <a:cxn ang="0">
                      <a:pos x="250" y="54"/>
                    </a:cxn>
                    <a:cxn ang="0">
                      <a:pos x="254" y="2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7930" name="Freeform 42"/>
              <p:cNvSpPr>
                <a:spLocks/>
              </p:cNvSpPr>
              <p:nvPr/>
            </p:nvSpPr>
            <p:spPr bwMode="gray">
              <a:xfrm flipV="1">
                <a:off x="3457" y="2761"/>
                <a:ext cx="221" cy="256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931" name="Text Box 43"/>
            <p:cNvSpPr txBox="1">
              <a:spLocks noChangeArrowheads="1"/>
            </p:cNvSpPr>
            <p:nvPr/>
          </p:nvSpPr>
          <p:spPr bwMode="gray">
            <a:xfrm rot="3925970">
              <a:off x="3321" y="2833"/>
              <a:ext cx="43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 b="1" dirty="0" smtClean="0">
                  <a:solidFill>
                    <a:srgbClr val="FFFFFF"/>
                  </a:solidFill>
                </a:rPr>
                <a:t>15,7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37932" name="Text Box 44"/>
            <p:cNvSpPr txBox="1">
              <a:spLocks noChangeArrowheads="1"/>
            </p:cNvSpPr>
            <p:nvPr/>
          </p:nvSpPr>
          <p:spPr bwMode="gray">
            <a:xfrm rot="3925970">
              <a:off x="3255" y="1309"/>
              <a:ext cx="34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5,3</a:t>
              </a:r>
              <a:endParaRPr lang="en-US" sz="2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7934" name="Oval 46"/>
            <p:cNvSpPr>
              <a:spLocks noChangeArrowheads="1"/>
            </p:cNvSpPr>
            <p:nvPr/>
          </p:nvSpPr>
          <p:spPr bwMode="gray">
            <a:xfrm>
              <a:off x="2832" y="1665"/>
              <a:ext cx="907" cy="9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7935" name="Oval 47"/>
            <p:cNvSpPr>
              <a:spLocks noChangeArrowheads="1"/>
            </p:cNvSpPr>
            <p:nvPr/>
          </p:nvSpPr>
          <p:spPr bwMode="gray">
            <a:xfrm>
              <a:off x="2832" y="1680"/>
              <a:ext cx="907" cy="9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7936" name="Oval 48"/>
            <p:cNvSpPr>
              <a:spLocks noChangeArrowheads="1"/>
            </p:cNvSpPr>
            <p:nvPr/>
          </p:nvSpPr>
          <p:spPr bwMode="gray">
            <a:xfrm>
              <a:off x="2889" y="1725"/>
              <a:ext cx="787" cy="7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7937" name="Oval 49"/>
            <p:cNvSpPr>
              <a:spLocks noChangeArrowheads="1"/>
            </p:cNvSpPr>
            <p:nvPr/>
          </p:nvSpPr>
          <p:spPr bwMode="gray">
            <a:xfrm>
              <a:off x="2880" y="1731"/>
              <a:ext cx="787" cy="7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6667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7938" name="Oval 50"/>
            <p:cNvSpPr>
              <a:spLocks noChangeArrowheads="1"/>
            </p:cNvSpPr>
            <p:nvPr/>
          </p:nvSpPr>
          <p:spPr bwMode="gray">
            <a:xfrm>
              <a:off x="2928" y="1770"/>
              <a:ext cx="709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882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2943" y="1775"/>
              <a:ext cx="687" cy="697"/>
              <a:chOff x="4166" y="1706"/>
              <a:chExt cx="1252" cy="1252"/>
            </a:xfrm>
          </p:grpSpPr>
          <p:sp>
            <p:nvSpPr>
              <p:cNvPr id="37940" name="Oval 5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941" name="Oval 5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942" name="Oval 5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943" name="Oval 5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37986" name="Rectangle 98"/>
          <p:cNvSpPr>
            <a:spLocks noGrp="1" noChangeArrowheads="1"/>
          </p:cNvSpPr>
          <p:nvPr>
            <p:ph type="title"/>
          </p:nvPr>
        </p:nvSpPr>
        <p:spPr>
          <a:xfrm>
            <a:off x="-142876" y="285728"/>
            <a:ext cx="7072330" cy="1143008"/>
          </a:xfrm>
        </p:spPr>
        <p:txBody>
          <a:bodyPr/>
          <a:lstStyle/>
          <a:p>
            <a:pPr algn="ctr"/>
            <a:r>
              <a:rPr lang="ru-RU" sz="2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Рождаемость и младенческая смертность в МР Учалинский район</a:t>
            </a:r>
            <a:endParaRPr lang="en-US" sz="27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2" name="Group 101"/>
          <p:cNvGrpSpPr>
            <a:grpSpLocks/>
          </p:cNvGrpSpPr>
          <p:nvPr/>
        </p:nvGrpSpPr>
        <p:grpSpPr bwMode="auto">
          <a:xfrm>
            <a:off x="2438402" y="2130423"/>
            <a:ext cx="1860551" cy="3992560"/>
            <a:chOff x="2832" y="1310"/>
            <a:chExt cx="1172" cy="2515"/>
          </a:xfrm>
        </p:grpSpPr>
        <p:grpSp>
          <p:nvGrpSpPr>
            <p:cNvPr id="13" name="Group 102"/>
            <p:cNvGrpSpPr>
              <a:grpSpLocks/>
            </p:cNvGrpSpPr>
            <p:nvPr/>
          </p:nvGrpSpPr>
          <p:grpSpPr bwMode="auto">
            <a:xfrm rot="3877067">
              <a:off x="2922" y="2744"/>
              <a:ext cx="1577" cy="586"/>
              <a:chOff x="2290" y="2758"/>
              <a:chExt cx="1832" cy="680"/>
            </a:xfrm>
          </p:grpSpPr>
          <p:grpSp>
            <p:nvGrpSpPr>
              <p:cNvPr id="14" name="Group 103"/>
              <p:cNvGrpSpPr>
                <a:grpSpLocks/>
              </p:cNvGrpSpPr>
              <p:nvPr/>
            </p:nvGrpSpPr>
            <p:grpSpPr bwMode="auto">
              <a:xfrm>
                <a:off x="2290" y="3030"/>
                <a:ext cx="1832" cy="408"/>
                <a:chOff x="2290" y="3030"/>
                <a:chExt cx="1832" cy="408"/>
              </a:xfrm>
            </p:grpSpPr>
            <p:sp>
              <p:nvSpPr>
                <p:cNvPr id="37992" name="Freeform 104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93" name="Freeform 105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4" y="52"/>
                    </a:cxn>
                    <a:cxn ang="0">
                      <a:pos x="272" y="98"/>
                    </a:cxn>
                    <a:cxn ang="0">
                      <a:pos x="254" y="140"/>
                    </a:cxn>
                    <a:cxn ang="0">
                      <a:pos x="230" y="176"/>
                    </a:cxn>
                    <a:cxn ang="0">
                      <a:pos x="204" y="208"/>
                    </a:cxn>
                    <a:cxn ang="0">
                      <a:pos x="174" y="238"/>
                    </a:cxn>
                    <a:cxn ang="0">
                      <a:pos x="144" y="262"/>
                    </a:cxn>
                    <a:cxn ang="0">
                      <a:pos x="112" y="282"/>
                    </a:cxn>
                    <a:cxn ang="0">
                      <a:pos x="84" y="298"/>
                    </a:cxn>
                    <a:cxn ang="0">
                      <a:pos x="56" y="312"/>
                    </a:cxn>
                    <a:cxn ang="0">
                      <a:pos x="34" y="322"/>
                    </a:cxn>
                    <a:cxn ang="0">
                      <a:pos x="16" y="328"/>
                    </a:cxn>
                    <a:cxn ang="0">
                      <a:pos x="4" y="332"/>
                    </a:cxn>
                    <a:cxn ang="0">
                      <a:pos x="0" y="334"/>
                    </a:cxn>
                    <a:cxn ang="0">
                      <a:pos x="4" y="332"/>
                    </a:cxn>
                    <a:cxn ang="0">
                      <a:pos x="16" y="326"/>
                    </a:cxn>
                    <a:cxn ang="0">
                      <a:pos x="34" y="318"/>
                    </a:cxn>
                    <a:cxn ang="0">
                      <a:pos x="56" y="304"/>
                    </a:cxn>
                    <a:cxn ang="0">
                      <a:pos x="84" y="288"/>
                    </a:cxn>
                    <a:cxn ang="0">
                      <a:pos x="112" y="266"/>
                    </a:cxn>
                    <a:cxn ang="0">
                      <a:pos x="142" y="242"/>
                    </a:cxn>
                    <a:cxn ang="0">
                      <a:pos x="170" y="212"/>
                    </a:cxn>
                    <a:cxn ang="0">
                      <a:pos x="196" y="180"/>
                    </a:cxn>
                    <a:cxn ang="0">
                      <a:pos x="220" y="142"/>
                    </a:cxn>
                    <a:cxn ang="0">
                      <a:pos x="238" y="100"/>
                    </a:cxn>
                    <a:cxn ang="0">
                      <a:pos x="250" y="54"/>
                    </a:cxn>
                    <a:cxn ang="0">
                      <a:pos x="254" y="2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7996" name="Freeform 108"/>
              <p:cNvSpPr>
                <a:spLocks/>
              </p:cNvSpPr>
              <p:nvPr/>
            </p:nvSpPr>
            <p:spPr bwMode="gray">
              <a:xfrm flipV="1">
                <a:off x="3457" y="2758"/>
                <a:ext cx="221" cy="257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997" name="Text Box 109"/>
            <p:cNvSpPr txBox="1">
              <a:spLocks noChangeArrowheads="1"/>
            </p:cNvSpPr>
            <p:nvPr/>
          </p:nvSpPr>
          <p:spPr bwMode="gray">
            <a:xfrm rot="3925970">
              <a:off x="3321" y="2833"/>
              <a:ext cx="43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 b="1" dirty="0" smtClean="0">
                  <a:solidFill>
                    <a:srgbClr val="FFFFFF"/>
                  </a:solidFill>
                </a:rPr>
                <a:t>15,6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37998" name="Text Box 110"/>
            <p:cNvSpPr txBox="1">
              <a:spLocks noChangeArrowheads="1"/>
            </p:cNvSpPr>
            <p:nvPr/>
          </p:nvSpPr>
          <p:spPr bwMode="gray">
            <a:xfrm rot="3925970">
              <a:off x="3246" y="1354"/>
              <a:ext cx="34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7,0</a:t>
              </a:r>
              <a:endParaRPr lang="en-US" sz="2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7999" name="Oval 111"/>
            <p:cNvSpPr>
              <a:spLocks noChangeArrowheads="1"/>
            </p:cNvSpPr>
            <p:nvPr/>
          </p:nvSpPr>
          <p:spPr bwMode="gray">
            <a:xfrm>
              <a:off x="2832" y="1665"/>
              <a:ext cx="907" cy="9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8000" name="Oval 112"/>
            <p:cNvSpPr>
              <a:spLocks noChangeArrowheads="1"/>
            </p:cNvSpPr>
            <p:nvPr/>
          </p:nvSpPr>
          <p:spPr bwMode="gray">
            <a:xfrm>
              <a:off x="2832" y="1680"/>
              <a:ext cx="907" cy="9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8001" name="Oval 113"/>
            <p:cNvSpPr>
              <a:spLocks noChangeArrowheads="1"/>
            </p:cNvSpPr>
            <p:nvPr/>
          </p:nvSpPr>
          <p:spPr bwMode="gray">
            <a:xfrm>
              <a:off x="2889" y="1725"/>
              <a:ext cx="787" cy="7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8002" name="Oval 114"/>
            <p:cNvSpPr>
              <a:spLocks noChangeArrowheads="1"/>
            </p:cNvSpPr>
            <p:nvPr/>
          </p:nvSpPr>
          <p:spPr bwMode="gray">
            <a:xfrm>
              <a:off x="2880" y="1731"/>
              <a:ext cx="787" cy="7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6667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8003" name="Oval 115"/>
            <p:cNvSpPr>
              <a:spLocks noChangeArrowheads="1"/>
            </p:cNvSpPr>
            <p:nvPr/>
          </p:nvSpPr>
          <p:spPr bwMode="gray">
            <a:xfrm>
              <a:off x="2928" y="1770"/>
              <a:ext cx="709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882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6" name="Group 116"/>
            <p:cNvGrpSpPr>
              <a:grpSpLocks/>
            </p:cNvGrpSpPr>
            <p:nvPr/>
          </p:nvGrpSpPr>
          <p:grpSpPr bwMode="auto">
            <a:xfrm>
              <a:off x="2943" y="1775"/>
              <a:ext cx="687" cy="697"/>
              <a:chOff x="4166" y="1706"/>
              <a:chExt cx="1252" cy="1252"/>
            </a:xfrm>
          </p:grpSpPr>
          <p:sp>
            <p:nvSpPr>
              <p:cNvPr id="38005" name="Oval 11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006" name="Oval 11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007" name="Oval 11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008" name="Oval 12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7" name="Group 121"/>
          <p:cNvGrpSpPr>
            <a:grpSpLocks/>
          </p:cNvGrpSpPr>
          <p:nvPr/>
        </p:nvGrpSpPr>
        <p:grpSpPr bwMode="auto">
          <a:xfrm>
            <a:off x="457204" y="2200277"/>
            <a:ext cx="1847851" cy="3922713"/>
            <a:chOff x="2832" y="1354"/>
            <a:chExt cx="1164" cy="2471"/>
          </a:xfrm>
        </p:grpSpPr>
        <p:grpSp>
          <p:nvGrpSpPr>
            <p:cNvPr id="18" name="Group 122"/>
            <p:cNvGrpSpPr>
              <a:grpSpLocks/>
            </p:cNvGrpSpPr>
            <p:nvPr/>
          </p:nvGrpSpPr>
          <p:grpSpPr bwMode="auto">
            <a:xfrm rot="3877067">
              <a:off x="2918" y="2748"/>
              <a:ext cx="1577" cy="578"/>
              <a:chOff x="2290" y="2767"/>
              <a:chExt cx="1832" cy="671"/>
            </a:xfrm>
          </p:grpSpPr>
          <p:grpSp>
            <p:nvGrpSpPr>
              <p:cNvPr id="19" name="Group 123"/>
              <p:cNvGrpSpPr>
                <a:grpSpLocks/>
              </p:cNvGrpSpPr>
              <p:nvPr/>
            </p:nvGrpSpPr>
            <p:grpSpPr bwMode="auto">
              <a:xfrm>
                <a:off x="2290" y="3030"/>
                <a:ext cx="1832" cy="408"/>
                <a:chOff x="2290" y="3030"/>
                <a:chExt cx="1832" cy="408"/>
              </a:xfrm>
            </p:grpSpPr>
            <p:sp>
              <p:nvSpPr>
                <p:cNvPr id="38012" name="Freeform 124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013" name="Freeform 125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4" y="52"/>
                    </a:cxn>
                    <a:cxn ang="0">
                      <a:pos x="272" y="98"/>
                    </a:cxn>
                    <a:cxn ang="0">
                      <a:pos x="254" y="140"/>
                    </a:cxn>
                    <a:cxn ang="0">
                      <a:pos x="230" y="176"/>
                    </a:cxn>
                    <a:cxn ang="0">
                      <a:pos x="204" y="208"/>
                    </a:cxn>
                    <a:cxn ang="0">
                      <a:pos x="174" y="238"/>
                    </a:cxn>
                    <a:cxn ang="0">
                      <a:pos x="144" y="262"/>
                    </a:cxn>
                    <a:cxn ang="0">
                      <a:pos x="112" y="282"/>
                    </a:cxn>
                    <a:cxn ang="0">
                      <a:pos x="84" y="298"/>
                    </a:cxn>
                    <a:cxn ang="0">
                      <a:pos x="56" y="312"/>
                    </a:cxn>
                    <a:cxn ang="0">
                      <a:pos x="34" y="322"/>
                    </a:cxn>
                    <a:cxn ang="0">
                      <a:pos x="16" y="328"/>
                    </a:cxn>
                    <a:cxn ang="0">
                      <a:pos x="4" y="332"/>
                    </a:cxn>
                    <a:cxn ang="0">
                      <a:pos x="0" y="334"/>
                    </a:cxn>
                    <a:cxn ang="0">
                      <a:pos x="4" y="332"/>
                    </a:cxn>
                    <a:cxn ang="0">
                      <a:pos x="16" y="326"/>
                    </a:cxn>
                    <a:cxn ang="0">
                      <a:pos x="34" y="318"/>
                    </a:cxn>
                    <a:cxn ang="0">
                      <a:pos x="56" y="304"/>
                    </a:cxn>
                    <a:cxn ang="0">
                      <a:pos x="84" y="288"/>
                    </a:cxn>
                    <a:cxn ang="0">
                      <a:pos x="112" y="266"/>
                    </a:cxn>
                    <a:cxn ang="0">
                      <a:pos x="142" y="242"/>
                    </a:cxn>
                    <a:cxn ang="0">
                      <a:pos x="170" y="212"/>
                    </a:cxn>
                    <a:cxn ang="0">
                      <a:pos x="196" y="180"/>
                    </a:cxn>
                    <a:cxn ang="0">
                      <a:pos x="220" y="142"/>
                    </a:cxn>
                    <a:cxn ang="0">
                      <a:pos x="238" y="100"/>
                    </a:cxn>
                    <a:cxn ang="0">
                      <a:pos x="250" y="54"/>
                    </a:cxn>
                    <a:cxn ang="0">
                      <a:pos x="254" y="2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8016" name="Freeform 128"/>
              <p:cNvSpPr>
                <a:spLocks/>
              </p:cNvSpPr>
              <p:nvPr/>
            </p:nvSpPr>
            <p:spPr bwMode="gray">
              <a:xfrm flipV="1">
                <a:off x="3459" y="2767"/>
                <a:ext cx="221" cy="256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017" name="Text Box 129"/>
            <p:cNvSpPr txBox="1">
              <a:spLocks noChangeArrowheads="1"/>
            </p:cNvSpPr>
            <p:nvPr/>
          </p:nvSpPr>
          <p:spPr bwMode="gray">
            <a:xfrm rot="3925970">
              <a:off x="3321" y="2833"/>
              <a:ext cx="43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 b="1" dirty="0" smtClean="0">
                  <a:solidFill>
                    <a:srgbClr val="FFFFFF"/>
                  </a:solidFill>
                </a:rPr>
                <a:t>17,0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38018" name="Text Box 130"/>
            <p:cNvSpPr txBox="1">
              <a:spLocks noChangeArrowheads="1"/>
            </p:cNvSpPr>
            <p:nvPr/>
          </p:nvSpPr>
          <p:spPr bwMode="gray">
            <a:xfrm rot="4012093">
              <a:off x="3277" y="1398"/>
              <a:ext cx="34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8,9</a:t>
              </a:r>
              <a:endParaRPr lang="en-US" sz="2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8019" name="Oval 131"/>
            <p:cNvSpPr>
              <a:spLocks noChangeArrowheads="1"/>
            </p:cNvSpPr>
            <p:nvPr/>
          </p:nvSpPr>
          <p:spPr bwMode="gray">
            <a:xfrm>
              <a:off x="2832" y="1665"/>
              <a:ext cx="907" cy="9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8020" name="Oval 132"/>
            <p:cNvSpPr>
              <a:spLocks noChangeArrowheads="1"/>
            </p:cNvSpPr>
            <p:nvPr/>
          </p:nvSpPr>
          <p:spPr bwMode="gray">
            <a:xfrm>
              <a:off x="2832" y="1680"/>
              <a:ext cx="907" cy="9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8021" name="Oval 133"/>
            <p:cNvSpPr>
              <a:spLocks noChangeArrowheads="1"/>
            </p:cNvSpPr>
            <p:nvPr/>
          </p:nvSpPr>
          <p:spPr bwMode="gray">
            <a:xfrm>
              <a:off x="2889" y="1725"/>
              <a:ext cx="787" cy="7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8022" name="Oval 134"/>
            <p:cNvSpPr>
              <a:spLocks noChangeArrowheads="1"/>
            </p:cNvSpPr>
            <p:nvPr/>
          </p:nvSpPr>
          <p:spPr bwMode="gray">
            <a:xfrm>
              <a:off x="2880" y="1731"/>
              <a:ext cx="787" cy="7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6667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8023" name="Oval 135"/>
            <p:cNvSpPr>
              <a:spLocks noChangeArrowheads="1"/>
            </p:cNvSpPr>
            <p:nvPr/>
          </p:nvSpPr>
          <p:spPr bwMode="gray">
            <a:xfrm>
              <a:off x="2928" y="1770"/>
              <a:ext cx="709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882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0" name="Group 136"/>
            <p:cNvGrpSpPr>
              <a:grpSpLocks/>
            </p:cNvGrpSpPr>
            <p:nvPr/>
          </p:nvGrpSpPr>
          <p:grpSpPr bwMode="auto">
            <a:xfrm>
              <a:off x="2943" y="1775"/>
              <a:ext cx="687" cy="697"/>
              <a:chOff x="4166" y="1706"/>
              <a:chExt cx="1252" cy="1252"/>
            </a:xfrm>
          </p:grpSpPr>
          <p:sp>
            <p:nvSpPr>
              <p:cNvPr id="38025" name="Oval 1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026" name="Oval 1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027" name="Oval 1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028" name="Oval 1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831850" y="3257550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2013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2819400" y="3257550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2014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4870450" y="3257550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2015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6858016" y="3071811"/>
            <a:ext cx="10001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2015 РБ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0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8" grpId="0" animBg="1"/>
      <p:bldP spid="93" grpId="0" animBg="1"/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Демографические показатели сельского населения  за 2015 год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714488"/>
          <a:ext cx="8643998" cy="441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Демографические показатели сельского населения  за 2015 год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600200"/>
          <a:ext cx="847251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47650"/>
            <a:ext cx="6572296" cy="1143000"/>
          </a:xfrm>
        </p:spPr>
        <p:txBody>
          <a:bodyPr/>
          <a:lstStyle/>
          <a:p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Смертность без внешних </a:t>
            </a:r>
            <a:b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причин на 100 000 населения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</p:cSld>
  <p:clrMapOvr>
    <a:masterClrMapping/>
  </p:clrMapOvr>
  <p:transition advTm="11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El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3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1|3.3|2.2|1.8|2|2.7|2.2|1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3.8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9|1|1|1|1.1|1|1|0.9|1.1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7|2.2|1.8|1.5|1.1|1.2|0.9|0.7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|3.2|2.3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5|1.3|1.1|1.2|1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7|3.6|2.7|1.9"/>
</p:tagLst>
</file>

<file path=ppt/theme/theme1.xml><?xml version="1.0" encoding="utf-8"?>
<a:theme xmlns:a="http://schemas.openxmlformats.org/drawingml/2006/main" name="DokAni">
  <a:themeElements>
    <a:clrScheme name="Default Design 2">
      <a:dk1>
        <a:srgbClr val="0052A4"/>
      </a:dk1>
      <a:lt1>
        <a:srgbClr val="FFFFFF"/>
      </a:lt1>
      <a:dk2>
        <a:srgbClr val="DBEFF9"/>
      </a:dk2>
      <a:lt2>
        <a:srgbClr val="808080"/>
      </a:lt2>
      <a:accent1>
        <a:srgbClr val="5A87BE"/>
      </a:accent1>
      <a:accent2>
        <a:srgbClr val="DC5270"/>
      </a:accent2>
      <a:accent3>
        <a:srgbClr val="FFFFFF"/>
      </a:accent3>
      <a:accent4>
        <a:srgbClr val="00458B"/>
      </a:accent4>
      <a:accent5>
        <a:srgbClr val="B5C3DB"/>
      </a:accent5>
      <a:accent6>
        <a:srgbClr val="C74965"/>
      </a:accent6>
      <a:hlink>
        <a:srgbClr val="53B630"/>
      </a:hlink>
      <a:folHlink>
        <a:srgbClr val="D45F4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2E3038"/>
        </a:dk1>
        <a:lt1>
          <a:srgbClr val="FFFFFF"/>
        </a:lt1>
        <a:dk2>
          <a:srgbClr val="DDDDDD"/>
        </a:dk2>
        <a:lt2>
          <a:srgbClr val="808080"/>
        </a:lt2>
        <a:accent1>
          <a:srgbClr val="5ECC4C"/>
        </a:accent1>
        <a:accent2>
          <a:srgbClr val="DE4A98"/>
        </a:accent2>
        <a:accent3>
          <a:srgbClr val="FFFFFF"/>
        </a:accent3>
        <a:accent4>
          <a:srgbClr val="26272E"/>
        </a:accent4>
        <a:accent5>
          <a:srgbClr val="B6E2B2"/>
        </a:accent5>
        <a:accent6>
          <a:srgbClr val="C94289"/>
        </a:accent6>
        <a:hlink>
          <a:srgbClr val="B89642"/>
        </a:hlink>
        <a:folHlink>
          <a:srgbClr val="4EA4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52A4"/>
        </a:dk1>
        <a:lt1>
          <a:srgbClr val="FFFFFF"/>
        </a:lt1>
        <a:dk2>
          <a:srgbClr val="DBEFF9"/>
        </a:dk2>
        <a:lt2>
          <a:srgbClr val="808080"/>
        </a:lt2>
        <a:accent1>
          <a:srgbClr val="5A87BE"/>
        </a:accent1>
        <a:accent2>
          <a:srgbClr val="DC5270"/>
        </a:accent2>
        <a:accent3>
          <a:srgbClr val="FFFFFF"/>
        </a:accent3>
        <a:accent4>
          <a:srgbClr val="00458B"/>
        </a:accent4>
        <a:accent5>
          <a:srgbClr val="B5C3DB"/>
        </a:accent5>
        <a:accent6>
          <a:srgbClr val="C74965"/>
        </a:accent6>
        <a:hlink>
          <a:srgbClr val="53B630"/>
        </a:hlink>
        <a:folHlink>
          <a:srgbClr val="D45F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5218F"/>
        </a:dk1>
        <a:lt1>
          <a:srgbClr val="FFFFFF"/>
        </a:lt1>
        <a:dk2>
          <a:srgbClr val="F9DBF3"/>
        </a:dk2>
        <a:lt2>
          <a:srgbClr val="808080"/>
        </a:lt2>
        <a:accent1>
          <a:srgbClr val="9461CD"/>
        </a:accent1>
        <a:accent2>
          <a:srgbClr val="4E8DDA"/>
        </a:accent2>
        <a:accent3>
          <a:srgbClr val="FFFFFF"/>
        </a:accent3>
        <a:accent4>
          <a:srgbClr val="711B79"/>
        </a:accent4>
        <a:accent5>
          <a:srgbClr val="C8B7E3"/>
        </a:accent5>
        <a:accent6>
          <a:srgbClr val="467FC5"/>
        </a:accent6>
        <a:hlink>
          <a:srgbClr val="3FBB83"/>
        </a:hlink>
        <a:folHlink>
          <a:srgbClr val="C98C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DokAni</Template>
  <TotalTime>1573</TotalTime>
  <Words>1429</Words>
  <Application>Microsoft Office PowerPoint</Application>
  <PresentationFormat>Экран (4:3)</PresentationFormat>
  <Paragraphs>441</Paragraphs>
  <Slides>36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DokAni</vt:lpstr>
      <vt:lpstr>Лист Microsoft Office Excel 97-2003</vt:lpstr>
      <vt:lpstr>Диаграмма</vt:lpstr>
      <vt:lpstr>ИТОГИ  ДЕЯТЕЛЬНОСТИ ГАУЗ РБ УЦГБ за 2015 год</vt:lpstr>
      <vt:lpstr> Основные задачи деятельности ГАУЗ РБ УЦГБ в 2015 году</vt:lpstr>
      <vt:lpstr>Демографические показатели населения  МР Учалинский район 2006 – 2015.</vt:lpstr>
      <vt:lpstr>Коэффициент Естественного прироста  населения МР Учалинский район и РБ</vt:lpstr>
      <vt:lpstr>Показатели «Дорожной карты»  за 2012-2015 гг</vt:lpstr>
      <vt:lpstr>Рождаемость и младенческая смертность в МР Учалинский район</vt:lpstr>
      <vt:lpstr>Демографические показатели сельского населения  за 2015 год</vt:lpstr>
      <vt:lpstr>Демографические показатели сельского населения  за 2015 год</vt:lpstr>
      <vt:lpstr>Смертность без внешних  причин на 100 000 населения</vt:lpstr>
      <vt:lpstr>Смертность населения в МР Учалинский район</vt:lpstr>
      <vt:lpstr>Материнская смертность, случаев  на 100 тыс.родившихся живыми</vt:lpstr>
      <vt:lpstr>Доля онкологических заболеваний, выявленных на ранней стадии,в %</vt:lpstr>
      <vt:lpstr>Смертность детей в возрасте до 17 лет, случаев на 100 тыс.соответствующего возраста</vt:lpstr>
      <vt:lpstr>Количество обоснованных жалоб</vt:lpstr>
      <vt:lpstr>            Показатели «Дорожной карты»</vt:lpstr>
      <vt:lpstr>Анализ части статистической информации среди 62 муниципальных образований РБ</vt:lpstr>
      <vt:lpstr>Мониторинг реализации мероприятий по снижению смертности от основных причин</vt:lpstr>
      <vt:lpstr>Мониторинг реализации мероприятий по снижению смертности от основных причин</vt:lpstr>
      <vt:lpstr>Мониторинг реализации мероприятий по снижению смертности от основных причин</vt:lpstr>
      <vt:lpstr>Мониторинг реализации по снижению смертности от основных причин</vt:lpstr>
      <vt:lpstr>Обеспеченность койками</vt:lpstr>
      <vt:lpstr>Слайд 22</vt:lpstr>
      <vt:lpstr>Слайд 23</vt:lpstr>
      <vt:lpstr>Слайд 24</vt:lpstr>
      <vt:lpstr>Исполнение плановых объемов за 2015 год</vt:lpstr>
      <vt:lpstr>Исполнение плановых объемов за 2015 год(АПС)</vt:lpstr>
      <vt:lpstr>Информация по штрафам  за 2015 год</vt:lpstr>
      <vt:lpstr>Динамика по штрафам</vt:lpstr>
      <vt:lpstr>Слайд 29</vt:lpstr>
      <vt:lpstr>Программа «Земский доктор»</vt:lpstr>
      <vt:lpstr>Материально-техническая база</vt:lpstr>
      <vt:lpstr>Материально-техническая база</vt:lpstr>
      <vt:lpstr>Материально-техническая база</vt:lpstr>
      <vt:lpstr>Основные цели и задачи ГАУЗ РБ УЦГБ на 2016 год</vt:lpstr>
      <vt:lpstr>Слайд 35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пользователь</dc:creator>
  <cp:lastModifiedBy>ГС</cp:lastModifiedBy>
  <cp:revision>170</cp:revision>
  <dcterms:created xsi:type="dcterms:W3CDTF">2016-02-10T16:32:14Z</dcterms:created>
  <dcterms:modified xsi:type="dcterms:W3CDTF">2016-02-17T06:54:56Z</dcterms:modified>
</cp:coreProperties>
</file>