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86" r:id="rId2"/>
    <p:sldId id="288" r:id="rId3"/>
    <p:sldId id="290" r:id="rId4"/>
    <p:sldId id="267" r:id="rId5"/>
    <p:sldId id="266" r:id="rId6"/>
    <p:sldId id="293" r:id="rId7"/>
    <p:sldId id="292" r:id="rId8"/>
    <p:sldId id="264" r:id="rId9"/>
    <p:sldId id="263" r:id="rId10"/>
    <p:sldId id="257" r:id="rId11"/>
    <p:sldId id="258" r:id="rId12"/>
    <p:sldId id="277" r:id="rId13"/>
    <p:sldId id="294" r:id="rId14"/>
    <p:sldId id="271" r:id="rId15"/>
    <p:sldId id="295" r:id="rId16"/>
  </p:sldIdLst>
  <p:sldSz cx="9144000" cy="5143500" type="screen16x9"/>
  <p:notesSz cx="6858000" cy="9144000"/>
  <p:custDataLst>
    <p:tags r:id="rId1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848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3" autoAdjust="0"/>
    <p:restoredTop sz="94660"/>
  </p:normalViewPr>
  <p:slideViewPr>
    <p:cSldViewPr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5400FA-407A-4A7A-B72D-DD6FFD494E33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35A36-20BD-47BC-A07D-B184D84E20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44D7D9-A671-4F1D-A715-11DD407D7423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386F2-51BD-4385-AE31-BF2C1A883E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ED717-410C-4992-B799-7E29CE879F46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3BF3C-1CD4-4B0D-8781-F02B3F25BE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4E9379-ADF7-4B88-ABBD-EAEAA9D78D69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DFB61-D346-4A47-A029-88727B871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434E8F-ACBB-4928-BD95-5A649A4376B5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pPr>
              <a:defRPr/>
            </a:pPr>
            <a:fld id="{D14B5A34-3D6E-4C73-B358-44AA68B165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46BC9-B095-44E9-BBFE-B974B86B405E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890D7-6796-4266-A2EE-1F9576D0E1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31F220-753E-48C9-AA08-0F0090F645E6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5B5EF-28F2-4F5F-A384-224F1875B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CF0B50-A773-4B27-8B66-48362B1268AC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BAB48-B530-4E54-B570-2E5AF45E29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99A99-6564-411E-AB78-DCCA017D068B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A79C0-3C5B-4DA7-BBA9-31D192CC9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9DF04-60AD-42DD-9F1C-41CCA5746AEE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856B7-BBD2-4DB1-92C6-B9B1484B0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0CB76-A088-415A-B205-5C646BCE7127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26D0E-FDB3-4805-B2B5-BEB21C1034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5000"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258B82D-6212-49D0-9910-F0C72B09CF91}" type="datetimeFigureOut">
              <a:rPr lang="ru-RU" smtClean="0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18EB43F-F64B-4651-84B8-D6E17E51A1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Tm="5000">
    <p:sndAc>
      <p:stSnd>
        <p:snd r:embed="rId13" name="chimes.wav" builtIn="1"/>
      </p:stSnd>
    </p:sndAc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643306" y="1785932"/>
            <a:ext cx="2214578" cy="13573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www.stp-to.ru/files/content/81eadc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57172"/>
            <a:ext cx="5623106" cy="43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ПРОЕКТ по раннему выявлению НИЗ по городу и району\Гаянко\Хрестик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444439"/>
      </p:ext>
    </p:extLst>
  </p:cSld>
  <p:clrMapOvr>
    <a:masterClrMapping/>
  </p:clrMapOvr>
  <p:transition advClick="0" advTm="1781">
    <p:fad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2"/>
          <a:srcRect l="31450" t="17500" r="16518" b="12500"/>
          <a:stretch>
            <a:fillRect/>
          </a:stretch>
        </p:blipFill>
        <p:spPr bwMode="auto">
          <a:xfrm>
            <a:off x="539552" y="249492"/>
            <a:ext cx="8208000" cy="4604175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61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/>
          <a:srcRect l="31184" t="16846" r="16701" b="12965"/>
          <a:stretch>
            <a:fillRect/>
          </a:stretch>
        </p:blipFill>
        <p:spPr bwMode="auto">
          <a:xfrm>
            <a:off x="395535" y="195486"/>
            <a:ext cx="8559851" cy="480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72195"/>
            <a:ext cx="2781000" cy="27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2247" y="2082991"/>
            <a:ext cx="2563139" cy="27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3828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3"/>
          <a:srcRect l="31152" t="18462" r="16058" b="12308"/>
          <a:stretch>
            <a:fillRect/>
          </a:stretch>
        </p:blipFill>
        <p:spPr bwMode="auto">
          <a:xfrm>
            <a:off x="537646" y="249492"/>
            <a:ext cx="8244000" cy="4655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46" y="1555886"/>
            <a:ext cx="8058600" cy="29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3891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2357436"/>
            <a:ext cx="6447501" cy="2910580"/>
          </a:xfrm>
        </p:spPr>
        <p:txBody>
          <a:bodyPr lIns="68580" tIns="34290" rIns="68580" bIns="34290">
            <a:normAutofit/>
          </a:bodyPr>
          <a:lstStyle/>
          <a:p>
            <a:r>
              <a:rPr lang="ru-RU" sz="1500" i="1" dirty="0"/>
              <a:t>Хотите быть здоровыми — ведите здоровый образ жизни. Ваш новый девиз: нет лежанию на диване, больше физических упражнений и свежего воздуха! Стресс — основной враг иммунитета, гоните от себя всякие переживания и меньше нервничайте. Постарайтесь получить как можно больше положительных эмоций и позаботьтесь о правильном питании</a:t>
            </a:r>
            <a:r>
              <a:rPr lang="ru-RU" sz="1500" i="1" dirty="0" smtClean="0"/>
              <a:t>.</a:t>
            </a:r>
            <a:endParaRPr lang="en-US" sz="1500" i="1" dirty="0" smtClean="0"/>
          </a:p>
          <a:p>
            <a:pPr marL="0" indent="0">
              <a:buNone/>
            </a:pPr>
            <a:r>
              <a:rPr lang="ru-RU" sz="1500" i="1" dirty="0" smtClean="0"/>
              <a:t> </a:t>
            </a:r>
            <a:endParaRPr lang="ru-RU" sz="1500" i="1" dirty="0"/>
          </a:p>
        </p:txBody>
      </p:sp>
      <p:pic>
        <p:nvPicPr>
          <p:cNvPr id="8198" name="Picture 6" descr="Картинки по запросу лыжник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42858"/>
            <a:ext cx="2795081" cy="14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пробежка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281" y="-117390"/>
            <a:ext cx="2152486" cy="233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артинки по запросу прыжок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57172"/>
            <a:ext cx="2957513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7502714"/>
      </p:ext>
    </p:extLst>
  </p:cSld>
  <p:clrMapOvr>
    <a:masterClrMapping/>
  </p:clrMapOvr>
  <p:transition advTm="4406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/>
          <a:srcRect l="31235" t="17827" r="17085" b="13609"/>
          <a:stretch>
            <a:fillRect/>
          </a:stretch>
        </p:blipFill>
        <p:spPr bwMode="auto">
          <a:xfrm>
            <a:off x="395536" y="249493"/>
            <a:ext cx="8424000" cy="471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15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Подготовила:  медсестра отделения профилактики ГБУЗ РБ </a:t>
            </a:r>
            <a:r>
              <a:rPr lang="ru-RU" dirty="0" err="1" smtClean="0"/>
              <a:t>Учалинская</a:t>
            </a:r>
            <a:r>
              <a:rPr lang="ru-RU" dirty="0" smtClean="0"/>
              <a:t> ЦГБ </a:t>
            </a:r>
          </a:p>
          <a:p>
            <a:r>
              <a:rPr lang="ru-RU" dirty="0" smtClean="0"/>
              <a:t>Курочкина Юлия </a:t>
            </a:r>
            <a:r>
              <a:rPr lang="ru-RU" dirty="0" err="1" smtClean="0"/>
              <a:t>Нажиповна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D:\ПРОЕКТ по раннему выявлению НИЗ по городу и району\Гаянко\Хрести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75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tIns="34290">
            <a:norm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Здоровый образ жизни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lIns="68580" tIns="34290" rIns="68580" bIns="34290">
            <a:normAutofit/>
          </a:bodyPr>
          <a:lstStyle/>
          <a:p>
            <a:r>
              <a:rPr lang="ru-RU" sz="2400" i="1" dirty="0"/>
              <a:t>Здоровый образ </a:t>
            </a:r>
            <a:r>
              <a:rPr lang="ru-RU" sz="2400" i="1" dirty="0" smtClean="0"/>
              <a:t>жизни — </a:t>
            </a:r>
            <a:r>
              <a:rPr lang="ru-RU" sz="2400" i="1" dirty="0"/>
              <a:t>образ жизни человека, направленный на профилактику болезней и укрепление здоровья</a:t>
            </a:r>
            <a:r>
              <a:rPr lang="ru-RU" sz="2400" i="1" dirty="0" smtClean="0"/>
              <a:t>.</a:t>
            </a:r>
          </a:p>
          <a:p>
            <a:r>
              <a:rPr lang="ru-RU" sz="2400" i="1" dirty="0"/>
              <a:t>В психолого-педагогическом направлении здоровый образ жизни рассматривается с точки зрения сознания, психологии человека, мотивации. Имеются и другие точки </a:t>
            </a:r>
            <a:r>
              <a:rPr lang="ru-RU" sz="2400" i="1" dirty="0" smtClean="0"/>
              <a:t>зрения,  однако </a:t>
            </a:r>
            <a:r>
              <a:rPr lang="ru-RU" sz="2400" i="1" dirty="0"/>
              <a:t>резкой грани между ними нет, так как они нацелены на решение одной проблемы — укрепление здоровья </a:t>
            </a:r>
            <a:r>
              <a:rPr lang="ru-RU" sz="2400" i="1" dirty="0" smtClean="0"/>
              <a:t>индивидуума.</a:t>
            </a:r>
            <a:endParaRPr lang="ru-RU" sz="2400" i="1" dirty="0"/>
          </a:p>
        </p:txBody>
      </p:sp>
      <p:pic>
        <p:nvPicPr>
          <p:cNvPr id="5" name="Рисунок 4" descr="D:\ПРОЕКТ по раннему выявлению НИЗ по городу и району\Гаянко\Хрести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2500543"/>
      </p:ext>
    </p:extLst>
  </p:cSld>
  <p:clrMapOvr>
    <a:masterClrMapping/>
  </p:clrMapOvr>
  <p:transition advTm="5532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346" y="3000378"/>
            <a:ext cx="2265654" cy="16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lIns="68580" tIns="34290" rIns="68580" bIns="34290">
            <a:normAutofit/>
          </a:bodyPr>
          <a:lstStyle/>
          <a:p>
            <a:r>
              <a:rPr lang="ru-RU" sz="2100" i="1" dirty="0"/>
              <a:t>Здоровый образ жизни помогает нам выполнять наши цели и задачи, успешно реализовывать свои планы, справляться с трудностями, а если придется, то и с колоссальными перегрузками. Крепкое здоровье, поддерживаемое и укрепляемое самим человеком, позволит ему прожить долгую и полную радостей жизнь.</a:t>
            </a:r>
          </a:p>
        </p:txBody>
      </p:sp>
      <p:pic>
        <p:nvPicPr>
          <p:cNvPr id="10244" name="Picture 4" descr="Картинки по запросу цели и задач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0"/>
            <a:ext cx="1580208" cy="142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цели и задач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0"/>
            <a:ext cx="1278844" cy="12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ПРОЕКТ по раннему выявлению НИЗ по городу и району\Гаянко\Хрестик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0677576"/>
      </p:ext>
    </p:extLst>
  </p:cSld>
  <p:clrMapOvr>
    <a:masterClrMapping/>
  </p:clrMapOvr>
  <p:transition advTm="5250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1352" t="18031" r="16086" b="13115"/>
          <a:stretch>
            <a:fillRect/>
          </a:stretch>
        </p:blipFill>
        <p:spPr bwMode="auto">
          <a:xfrm>
            <a:off x="575999" y="357504"/>
            <a:ext cx="8028000" cy="4513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46467"/>
            <a:ext cx="4361538" cy="245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41767"/>
            <a:ext cx="4104000" cy="24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4453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1065" t="17949" r="16125" b="13019"/>
          <a:stretch>
            <a:fillRect/>
          </a:stretch>
        </p:blipFill>
        <p:spPr bwMode="auto">
          <a:xfrm>
            <a:off x="395536" y="249492"/>
            <a:ext cx="8544000" cy="480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184" y="411510"/>
            <a:ext cx="2705220" cy="30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111" y="1559497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422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lifeglobe.net/x/entry/416/health_img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143254"/>
            <a:ext cx="3305432" cy="17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активный образ жизн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721" y="1214428"/>
            <a:ext cx="1976787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71456"/>
            <a:ext cx="6447501" cy="1767017"/>
          </a:xfrm>
        </p:spPr>
        <p:txBody>
          <a:bodyPr tIns="34290">
            <a:normAutofit/>
          </a:bodyPr>
          <a:lstStyle/>
          <a:p>
            <a:r>
              <a:rPr lang="en-US" i="1" dirty="0" smtClean="0"/>
              <a:t>      </a:t>
            </a:r>
            <a:r>
              <a:rPr lang="ru-RU" i="1" dirty="0" smtClean="0"/>
              <a:t>        </a:t>
            </a:r>
            <a:r>
              <a:rPr lang="en-US" i="1" dirty="0" smtClean="0"/>
              <a:t> </a:t>
            </a:r>
            <a:r>
              <a:rPr lang="ru-RU" sz="2400" i="1" dirty="0" smtClean="0"/>
              <a:t>Активный </a:t>
            </a:r>
            <a:r>
              <a:rPr lang="ru-RU" sz="2400" i="1" dirty="0"/>
              <a:t>образ жизни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142990"/>
            <a:ext cx="6720723" cy="3707027"/>
          </a:xfrm>
        </p:spPr>
        <p:txBody>
          <a:bodyPr lIns="68580" tIns="34290" rIns="68580" bIns="34290">
            <a:normAutofit/>
          </a:bodyPr>
          <a:lstStyle/>
          <a:p>
            <a:pPr marL="0" indent="0">
              <a:buNone/>
            </a:pPr>
            <a:r>
              <a:rPr lang="ru-RU" sz="1500" i="1" dirty="0"/>
              <a:t>Какой именно разновидностью физической активности заниматься – каждый решает сам, в соответствии со своим возрастом, темпераментом и </a:t>
            </a:r>
            <a:r>
              <a:rPr lang="ru-RU" sz="1500" i="1" dirty="0" smtClean="0"/>
              <a:t>возможностями.</a:t>
            </a:r>
            <a:r>
              <a:rPr lang="en-US" sz="1500" i="1" dirty="0"/>
              <a:t> </a:t>
            </a:r>
            <a:r>
              <a:rPr lang="ru-RU" sz="1500" i="1" dirty="0" smtClean="0"/>
              <a:t>Это могут быть</a:t>
            </a:r>
            <a:r>
              <a:rPr lang="en-US" sz="1500" i="1" dirty="0" smtClean="0"/>
              <a:t>:</a:t>
            </a:r>
            <a:endParaRPr lang="ru-RU" sz="1500" i="1" dirty="0" smtClean="0"/>
          </a:p>
          <a:p>
            <a:r>
              <a:rPr lang="ru-RU" sz="1500" i="1" dirty="0"/>
              <a:t>Занятия в тренажерном зале;</a:t>
            </a:r>
          </a:p>
          <a:p>
            <a:r>
              <a:rPr lang="ru-RU" sz="1500" i="1" dirty="0"/>
              <a:t>Спортивная ходьба или бег;</a:t>
            </a:r>
          </a:p>
          <a:p>
            <a:r>
              <a:rPr lang="ru-RU" sz="1500" i="1" dirty="0"/>
              <a:t>Занятия в бассейне;</a:t>
            </a:r>
          </a:p>
          <a:p>
            <a:r>
              <a:rPr lang="ru-RU" sz="1500" i="1" dirty="0"/>
              <a:t>Велосипедные прогулки;</a:t>
            </a:r>
          </a:p>
          <a:p>
            <a:r>
              <a:rPr lang="ru-RU" sz="1500" i="1" dirty="0"/>
              <a:t>Домашние занятия гимнастикой;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D:\ПРОЕКТ по раннему выявлению НИЗ по городу и району\Гаянко\Хрестик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6080557"/>
      </p:ext>
    </p:extLst>
  </p:cSld>
  <p:clrMapOvr>
    <a:masterClrMapping/>
  </p:clrMapOvr>
  <p:transition advTm="4750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tIns="34290">
            <a:normAutofit/>
          </a:bodyPr>
          <a:lstStyle/>
          <a:p>
            <a:r>
              <a:rPr lang="ru-RU" dirty="0" smtClean="0"/>
              <a:t>Питание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285866"/>
            <a:ext cx="6447501" cy="2910580"/>
          </a:xfrm>
        </p:spPr>
        <p:txBody>
          <a:bodyPr lIns="68580" tIns="34290" rIns="68580" bIns="34290">
            <a:normAutofit fontScale="25000" lnSpcReduction="20000"/>
          </a:bodyPr>
          <a:lstStyle/>
          <a:p>
            <a:r>
              <a:rPr lang="ru-RU" sz="5400" i="1" dirty="0" smtClean="0"/>
              <a:t>Существенное </a:t>
            </a:r>
            <a:r>
              <a:rPr lang="ru-RU" sz="5400" i="1" dirty="0"/>
              <a:t>ограничение животной белковой пищи (рекомендуется употреблять в основном диетические сорта мяса – птицу, кролика);</a:t>
            </a:r>
          </a:p>
          <a:p>
            <a:r>
              <a:rPr lang="ru-RU" sz="5400" i="1" dirty="0"/>
              <a:t>Включение в меню повышенного количества растительных продуктов;</a:t>
            </a:r>
          </a:p>
          <a:p>
            <a:r>
              <a:rPr lang="ru-RU" sz="5400" i="1" dirty="0"/>
              <a:t>Исключение из повседневного рациона «быстрых» углеводов – сладостей, сдобы, газировки, фаст-фуда, чипсов и прочей «мусорной» еды;</a:t>
            </a:r>
          </a:p>
          <a:p>
            <a:r>
              <a:rPr lang="ru-RU" sz="5400" i="1" dirty="0"/>
              <a:t>Переход на дробное питание (небольшое количество пищи за один прием);</a:t>
            </a:r>
          </a:p>
          <a:p>
            <a:r>
              <a:rPr lang="ru-RU" sz="5400" i="1" dirty="0"/>
              <a:t>Исключение позднего ужина;</a:t>
            </a:r>
          </a:p>
          <a:p>
            <a:r>
              <a:rPr lang="ru-RU" sz="5400" i="1" dirty="0"/>
              <a:t>Питание только свежими продуктами;</a:t>
            </a:r>
          </a:p>
          <a:p>
            <a:r>
              <a:rPr lang="ru-RU" sz="5400" i="1" dirty="0"/>
              <a:t>Оптимальный питьевой режим;</a:t>
            </a:r>
          </a:p>
          <a:p>
            <a:r>
              <a:rPr lang="ru-RU" sz="5400" i="1" dirty="0"/>
              <a:t>Оптимизация количества еды – оно должно соответствовать затратам энергии;</a:t>
            </a:r>
          </a:p>
          <a:p>
            <a:r>
              <a:rPr lang="ru-RU" sz="5400" i="1" dirty="0"/>
              <a:t>Исключение алкоголя, ограничение кофе и крепкого чая.</a:t>
            </a:r>
          </a:p>
          <a:p>
            <a:r>
              <a:rPr lang="ru-RU" sz="5400" i="1" dirty="0"/>
              <a:t>Пища должна быть исключительно натуральной и содержать все необходимые макро- и микроэлементы, витамины. Желательно, чтобы индивидуальный режим питания был составлен врачом-диетологом.</a:t>
            </a:r>
          </a:p>
          <a:p>
            <a:endParaRPr lang="ru-RU" dirty="0"/>
          </a:p>
        </p:txBody>
      </p:sp>
      <p:pic>
        <p:nvPicPr>
          <p:cNvPr id="2052" name="Picture 4" descr="Картинки по запросу еда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500048"/>
            <a:ext cx="1600199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ед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0"/>
            <a:ext cx="1333028" cy="9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ед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834" y="2500312"/>
            <a:ext cx="988477" cy="98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9124156"/>
      </p:ext>
    </p:extLst>
  </p:cSld>
  <p:clrMapOvr>
    <a:masterClrMapping/>
  </p:clrMapOvr>
  <p:transition advTm="7359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1430" t="16978" r="16840" b="13695"/>
          <a:stretch>
            <a:fillRect/>
          </a:stretch>
        </p:blipFill>
        <p:spPr bwMode="auto">
          <a:xfrm>
            <a:off x="298088" y="141480"/>
            <a:ext cx="8691738" cy="491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770751"/>
            <a:ext cx="2592000" cy="292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75743"/>
            <a:ext cx="5087234" cy="29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266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/>
          <a:srcRect l="30589" t="17593" r="16330" b="12032"/>
          <a:stretch>
            <a:fillRect/>
          </a:stretch>
        </p:blipFill>
        <p:spPr bwMode="auto">
          <a:xfrm>
            <a:off x="467544" y="249492"/>
            <a:ext cx="8316000" cy="4677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81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7e07c3394226eeddfd95e28bc6b4784353dff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552</TotalTime>
  <Words>347</Words>
  <Application>Microsoft Office PowerPoint</Application>
  <PresentationFormat>Экран (16:9)</PresentationFormat>
  <Paragraphs>26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Слайд 1</vt:lpstr>
      <vt:lpstr>Здоровый образ жизни</vt:lpstr>
      <vt:lpstr>Слайд 3</vt:lpstr>
      <vt:lpstr>Слайд 4</vt:lpstr>
      <vt:lpstr>Слайд 5</vt:lpstr>
      <vt:lpstr>               Активный образ жизни </vt:lpstr>
      <vt:lpstr>Питание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GoncharovaTV</dc:creator>
  <cp:lastModifiedBy>Пользователь</cp:lastModifiedBy>
  <cp:revision>40</cp:revision>
  <dcterms:created xsi:type="dcterms:W3CDTF">2012-03-13T09:55:31Z</dcterms:created>
  <dcterms:modified xsi:type="dcterms:W3CDTF">2024-05-07T07:18:55Z</dcterms:modified>
</cp:coreProperties>
</file>